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879" r:id="rId2"/>
    <p:sldId id="971" r:id="rId3"/>
    <p:sldId id="972" r:id="rId4"/>
    <p:sldId id="975" r:id="rId5"/>
    <p:sldId id="977" r:id="rId6"/>
    <p:sldId id="948" r:id="rId7"/>
    <p:sldId id="970" r:id="rId8"/>
    <p:sldId id="974" r:id="rId9"/>
    <p:sldId id="978" r:id="rId10"/>
    <p:sldId id="969" r:id="rId11"/>
    <p:sldId id="959" r:id="rId12"/>
    <p:sldId id="960" r:id="rId13"/>
    <p:sldId id="962" r:id="rId14"/>
    <p:sldId id="973" r:id="rId15"/>
    <p:sldId id="953" r:id="rId16"/>
    <p:sldId id="976" r:id="rId17"/>
  </p:sldIdLst>
  <p:sldSz cx="9144000" cy="6858000" type="screen4x3"/>
  <p:notesSz cx="7010400" cy="92964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C4"/>
    <a:srgbClr val="FF0000"/>
    <a:srgbClr val="336699"/>
    <a:srgbClr val="006699"/>
    <a:srgbClr val="009F3D"/>
    <a:srgbClr val="00458E"/>
    <a:srgbClr val="00A92A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6" autoAdjust="0"/>
  </p:normalViewPr>
  <p:slideViewPr>
    <p:cSldViewPr>
      <p:cViewPr varScale="1">
        <p:scale>
          <a:sx n="66" d="100"/>
          <a:sy n="66" d="100"/>
        </p:scale>
        <p:origin x="680" y="68"/>
      </p:cViewPr>
      <p:guideLst>
        <p:guide orient="horz" pos="2160"/>
        <p:guide pos="2744"/>
      </p:guideLst>
    </p:cSldViewPr>
  </p:slideViewPr>
  <p:outlineViewPr>
    <p:cViewPr>
      <p:scale>
        <a:sx n="33" d="100"/>
        <a:sy n="33" d="100"/>
      </p:scale>
      <p:origin x="0" y="30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890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3" tIns="46152" rIns="92303" bIns="46152" numCol="1" anchor="t" anchorCtr="0" compatLnSpc="1">
            <a:prstTxWarp prst="textNoShape">
              <a:avLst/>
            </a:prstTxWarp>
          </a:bodyPr>
          <a:lstStyle>
            <a:lvl1pPr defTabSz="92312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3" tIns="46152" rIns="92303" bIns="46152" numCol="1" anchor="t" anchorCtr="0" compatLnSpc="1">
            <a:prstTxWarp prst="textNoShape">
              <a:avLst/>
            </a:prstTxWarp>
          </a:bodyPr>
          <a:lstStyle>
            <a:lvl1pPr algn="r" defTabSz="92312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3" tIns="46152" rIns="92303" bIns="46152" numCol="1" anchor="b" anchorCtr="0" compatLnSpc="1">
            <a:prstTxWarp prst="textNoShape">
              <a:avLst/>
            </a:prstTxWarp>
          </a:bodyPr>
          <a:lstStyle>
            <a:lvl1pPr defTabSz="92312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3" tIns="46152" rIns="92303" bIns="46152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 b="0">
                <a:latin typeface="Times New Roman" pitchFamily="18" charset="0"/>
                <a:cs typeface="Arial" pitchFamily="34" charset="0"/>
              </a:defRPr>
            </a:lvl1pPr>
          </a:lstStyle>
          <a:p>
            <a:fld id="{3F895118-05F4-41A5-881A-412A6F4A89A1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12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0582" tIns="45291" rIns="90582" bIns="45291" rtlCol="0"/>
          <a:lstStyle>
            <a:lvl1pPr algn="l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0582" tIns="45291" rIns="90582" bIns="4529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Arial" pitchFamily="34" charset="0"/>
              </a:defRPr>
            </a:lvl1pPr>
          </a:lstStyle>
          <a:p>
            <a:fld id="{63F6E3F9-AD7A-4F86-A856-5F6E700FBF98}" type="datetimeFigureOut">
              <a:rPr lang="es-MX"/>
              <a:pPr/>
              <a:t>10/10/2015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2" tIns="45291" rIns="90582" bIns="45291" rtlCol="0" anchor="ctr"/>
          <a:lstStyle/>
          <a:p>
            <a:pPr lvl="0"/>
            <a:endParaRPr lang="es-MX" noProof="0" dirty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0582" tIns="45291" rIns="90582" bIns="4529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0582" tIns="45291" rIns="90582" bIns="45291" rtlCol="0" anchor="b"/>
          <a:lstStyle>
            <a:lvl1pPr algn="l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0582" tIns="45291" rIns="90582" bIns="4529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Arial" pitchFamily="34" charset="0"/>
              </a:defRPr>
            </a:lvl1pPr>
          </a:lstStyle>
          <a:p>
            <a:fld id="{008B3DF5-C729-47B3-90D7-76EEB45C7A4D}" type="slidenum">
              <a:rPr lang="es-MX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25391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s-MX" smtClean="0">
              <a:ea typeface="ＭＳ Ｐゴシック" pitchFamily="34" charset="-128"/>
            </a:endParaRPr>
          </a:p>
        </p:txBody>
      </p:sp>
      <p:sp>
        <p:nvSpPr>
          <p:cNvPr id="18435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D88500-4B20-4B3D-948A-80E217061EA5}" type="slidenum">
              <a:rPr lang="es-MX"/>
              <a:pPr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651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s-MX" smtClean="0">
              <a:ea typeface="ＭＳ Ｐゴシック" pitchFamily="34" charset="-128"/>
            </a:endParaRPr>
          </a:p>
        </p:txBody>
      </p:sp>
      <p:sp>
        <p:nvSpPr>
          <p:cNvPr id="18435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D88500-4B20-4B3D-948A-80E217061EA5}" type="slidenum">
              <a:rPr lang="es-MX">
                <a:solidFill>
                  <a:prstClr val="black"/>
                </a:solidFill>
              </a:rPr>
              <a:pPr/>
              <a:t>16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7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EFDCA6-4450-4D1A-B145-F16298A7B890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3CDD1-ACE1-4CE7-98E5-F8CF972C10C9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653172-9728-4D4D-9BC1-917AAA01D857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9D80DB-8B34-47C1-BCFD-719AC68CBE3D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EE987F-72B0-4F23-90B5-C6C0CB5D71B6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EAC9EA-00CF-4FAF-ADE5-64BF4AF192E6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49340F-2C45-403A-BCA0-75F3670A1A44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E8936-2674-4969-B442-EE84AE409A67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5C50FA-0C27-4FA5-BEE9-D79032DFBB46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7DDEC-DEB2-42F5-B8DD-F935D129E500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9F455E-C9B3-4ECA-8AFD-2A0BAC90B583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2EF32-4D16-4E3B-82F1-E0A41C1218E5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7A216F-E473-4065-A83A-EC804BE54B4A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A4948-5169-4F34-8AF9-186073666A54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1A0504-1069-457C-AFDD-909CC7EA53AB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BAFD-6F32-4FC2-A750-39F84757F852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BC19D4-A777-4A10-86D3-D46196EC4CC4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90D394-D827-4D53-9ADF-AFA1A2EA3FE8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7DFB2-518F-4D34-BE15-D4D1BBE5F400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1A4D9-E4FB-41DA-9C7E-70EA9F9DDA84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5AEFC4-9605-4BFA-80FC-E5501785DAD3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10AADF-B240-45E5-8C0C-07563F576CE0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68F88F-8412-4D9A-84BF-981E0D77790B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40DC8F-914A-46EE-A3BA-0BC7F4103A93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19DB1D-C324-4504-B79A-E565C397571B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5FFF6E-C010-476C-B6BB-70D954756573}" type="slidenum">
              <a:rPr lang="es-MX"/>
              <a:pPr/>
              <a:t>‹Nº›</a:t>
            </a:fld>
            <a:endParaRPr lang="es-MX"/>
          </a:p>
        </p:txBody>
      </p:sp>
    </p:spTree>
  </p:cSld>
  <p:clrMapOvr>
    <a:masterClrMapping/>
  </p:clrMapOvr>
  <p:transition spd="med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11 Imagen" descr="tallercito.jpg"/>
          <p:cNvPicPr>
            <a:picLocks noChangeAspect="1"/>
          </p:cNvPicPr>
          <p:nvPr userDrawn="1"/>
        </p:nvPicPr>
        <p:blipFill>
          <a:blip r:embed="rId15" cstate="print"/>
          <a:srcRect l="36719" r="22656"/>
          <a:stretch>
            <a:fillRect/>
          </a:stretch>
        </p:blipFill>
        <p:spPr bwMode="auto">
          <a:xfrm>
            <a:off x="0" y="0"/>
            <a:ext cx="371475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A5CB0B0E-D4FE-4BA7-B4A8-F4362E609C63}" type="datetime1">
              <a:rPr lang="es-MX"/>
              <a:pPr/>
              <a:t>10/10/2015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04A78DE9-6FE4-4F46-8874-1A3DCC6BBD11}" type="slidenum">
              <a:rPr lang="es-MX"/>
              <a:pPr/>
              <a:t>‹Nº›</a:t>
            </a:fld>
            <a:endParaRPr lang="es-MX"/>
          </a:p>
        </p:txBody>
      </p:sp>
      <p:pic>
        <p:nvPicPr>
          <p:cNvPr id="1031" name="11 Imagen" descr="tallercito.jpg"/>
          <p:cNvPicPr>
            <a:picLocks noChangeAspect="1"/>
          </p:cNvPicPr>
          <p:nvPr userDrawn="1"/>
        </p:nvPicPr>
        <p:blipFill>
          <a:blip r:embed="rId15" cstate="print"/>
          <a:srcRect l="36719"/>
          <a:stretch>
            <a:fillRect/>
          </a:stretch>
        </p:blipFill>
        <p:spPr bwMode="auto">
          <a:xfrm>
            <a:off x="3357563" y="0"/>
            <a:ext cx="5786437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ransition spd="med">
    <p:randomBar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4 Imagen" descr="logo uv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3" y="4929188"/>
            <a:ext cx="17081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429000" y="0"/>
            <a:ext cx="5715000" cy="6858000"/>
          </a:xfrm>
          <a:prstGeom prst="rect">
            <a:avLst/>
          </a:prstGeom>
          <a:solidFill>
            <a:srgbClr val="009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24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r>
              <a:rPr lang="es-MX" sz="2400" dirty="0" smtClean="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t>Kata No. 2</a:t>
            </a:r>
            <a:endParaRPr lang="es-MX" sz="24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r>
              <a:rPr lang="es-MX" sz="2400" dirty="0" smtClean="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t>Mtro. Ángel Juan Sánchez García</a:t>
            </a:r>
          </a:p>
          <a:p>
            <a:pPr algn="ctr"/>
            <a:r>
              <a:rPr lang="es-MX" sz="2800" dirty="0" smtClean="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t>12 de Octubre de 2015</a:t>
            </a:r>
            <a:endParaRPr lang="es-MX" sz="2800" dirty="0">
              <a:solidFill>
                <a:schemeClr val="bg1"/>
              </a:solidFill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3429000" y="3429000"/>
            <a:ext cx="57150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3624263" y="260350"/>
            <a:ext cx="53768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s-MX" sz="36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s-MX" sz="3600" dirty="0" smtClean="0">
                <a:solidFill>
                  <a:schemeClr val="bg1"/>
                </a:solidFill>
                <a:latin typeface="Calibri" pitchFamily="34" charset="0"/>
              </a:rPr>
              <a:t>Detrás de un buen informático, hay un buen programador</a:t>
            </a:r>
            <a:endParaRPr lang="es-MX" sz="3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pic>
        <p:nvPicPr>
          <p:cNvPr id="17414" name="7 Imagen" descr="Variaciones logo uv 00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175" y="2395538"/>
            <a:ext cx="2406650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Regional ISTEM Querétaro 2012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830387"/>
            <a:ext cx="6034617" cy="4525963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00200"/>
            <a:ext cx="37444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3660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Regional ISTEM Querétaro </a:t>
            </a:r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2013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11</a:t>
            </a:fld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40488" y="2356350"/>
            <a:ext cx="5120000" cy="2880000"/>
          </a:xfrm>
          <a:prstGeom prst="rect">
            <a:avLst/>
          </a:prstGeom>
        </p:spPr>
      </p:pic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1783" y="3177735"/>
            <a:ext cx="8046156" cy="4525963"/>
          </a:xfrm>
        </p:spPr>
      </p:pic>
      <p:pic>
        <p:nvPicPr>
          <p:cNvPr id="15" name="Marcador de contenido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441" y="983597"/>
            <a:ext cx="5607254" cy="315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805959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Selectivo BUAP Puebla </a:t>
            </a:r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2014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12</a:t>
            </a:fld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6004278" cy="3377407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587180" cy="29042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00" y="4077072"/>
            <a:ext cx="3531200" cy="29480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25245"/>
            <a:ext cx="3226230" cy="30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40130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Regional </a:t>
            </a:r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ITESO Guadalajara 2014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13</a:t>
            </a:fld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1" y="1600200"/>
            <a:ext cx="8039177" cy="4525963"/>
          </a:xfrm>
        </p:spPr>
      </p:pic>
    </p:spTree>
    <p:extLst>
      <p:ext uri="{BB962C8B-B14F-4D97-AF65-F5344CB8AC3E}">
        <p14:creationId xmlns:p14="http://schemas.microsoft.com/office/powerpoint/2010/main" val="3537127696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¿Qué haremos hoy?...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aprendimos en la primera Kata?</a:t>
            </a:r>
          </a:p>
          <a:p>
            <a:r>
              <a:rPr lang="es-MX" dirty="0" smtClean="0"/>
              <a:t>Resolución de problemas algorítmicos básicos</a:t>
            </a:r>
          </a:p>
          <a:p>
            <a:pPr lvl="1"/>
            <a:r>
              <a:rPr lang="es-MX" dirty="0" smtClean="0"/>
              <a:t>Analizar la situación</a:t>
            </a:r>
          </a:p>
          <a:p>
            <a:pPr lvl="1"/>
            <a:r>
              <a:rPr lang="es-MX" dirty="0" smtClean="0"/>
              <a:t>Abstraer la problemática</a:t>
            </a:r>
          </a:p>
          <a:p>
            <a:pPr lvl="1"/>
            <a:r>
              <a:rPr lang="es-MX" dirty="0" smtClean="0"/>
              <a:t>Diseñar y programar una solución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 smtClean="0"/>
              <a:t>Solución basada en pruebas</a:t>
            </a:r>
          </a:p>
          <a:p>
            <a:r>
              <a:rPr lang="es-MX" dirty="0" smtClean="0"/>
              <a:t>Para después… (aplicación de estructuras de datos)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0859837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Ejemplos de problemas…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Sedes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Pitufos</a:t>
            </a:r>
          </a:p>
          <a:p>
            <a:pPr algn="just"/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0676050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4 Imagen" descr="logo uv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3" y="4929188"/>
            <a:ext cx="17081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429000" y="0"/>
            <a:ext cx="5715000" cy="6858000"/>
          </a:xfrm>
          <a:prstGeom prst="rect">
            <a:avLst/>
          </a:prstGeom>
          <a:solidFill>
            <a:srgbClr val="009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1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endParaRPr lang="es-MX" sz="24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r>
              <a:rPr lang="es-MX" sz="2400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Kata No. 2</a:t>
            </a:r>
            <a:endParaRPr lang="es-MX" sz="24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  <a:p>
            <a:pPr algn="ctr"/>
            <a:r>
              <a:rPr lang="es-MX" sz="2400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Mtro. Ángel Juan Sánchez García</a:t>
            </a:r>
          </a:p>
          <a:p>
            <a:pPr algn="ctr"/>
            <a:r>
              <a:rPr lang="es-MX" sz="2800" dirty="0" smtClean="0">
                <a:solidFill>
                  <a:prstClr val="white"/>
                </a:solidFill>
                <a:ea typeface="ＭＳ Ｐゴシック" pitchFamily="34" charset="-128"/>
                <a:cs typeface="Arial" pitchFamily="34" charset="0"/>
              </a:rPr>
              <a:t>12 de Octubre de 2015</a:t>
            </a:r>
            <a:endParaRPr lang="es-MX" sz="2800" dirty="0">
              <a:solidFill>
                <a:prstClr val="white"/>
              </a:solidFill>
              <a:ea typeface="ＭＳ Ｐゴシック" pitchFamily="34" charset="-128"/>
              <a:cs typeface="Arial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3429000" y="3429000"/>
            <a:ext cx="57150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3624263" y="260350"/>
            <a:ext cx="53768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s-MX" sz="3600" dirty="0">
              <a:solidFill>
                <a:prstClr val="white"/>
              </a:solidFill>
              <a:latin typeface="Calibri" pitchFamily="34" charset="0"/>
            </a:endParaRPr>
          </a:p>
          <a:p>
            <a:pPr algn="ctr"/>
            <a:r>
              <a:rPr lang="es-MX" sz="3600" dirty="0" smtClean="0">
                <a:solidFill>
                  <a:prstClr val="white"/>
                </a:solidFill>
                <a:latin typeface="Calibri" pitchFamily="34" charset="0"/>
              </a:rPr>
              <a:t>Detrás de un buen informático, hay un buen programador</a:t>
            </a:r>
            <a:endParaRPr lang="es-MX" sz="36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pic>
        <p:nvPicPr>
          <p:cNvPr id="17414" name="7 Imagen" descr="Variaciones logo uv 00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175" y="2395538"/>
            <a:ext cx="2406650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7687250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¿Qué hacemos aquí?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¿Qué hace un Informático?</a:t>
            </a:r>
          </a:p>
          <a:p>
            <a:endParaRPr lang="es-MX" dirty="0" smtClean="0"/>
          </a:p>
          <a:p>
            <a:r>
              <a:rPr lang="es-MX" dirty="0" smtClean="0"/>
              <a:t>¿</a:t>
            </a:r>
            <a:r>
              <a:rPr lang="es-MX" dirty="0"/>
              <a:t>Qué hace un </a:t>
            </a:r>
            <a:r>
              <a:rPr lang="es-MX" dirty="0" smtClean="0"/>
              <a:t>LTC?</a:t>
            </a:r>
            <a:endParaRPr lang="es-MX" dirty="0"/>
          </a:p>
          <a:p>
            <a:endParaRPr lang="es-MX" dirty="0" smtClean="0"/>
          </a:p>
          <a:p>
            <a:r>
              <a:rPr lang="es-MX" dirty="0"/>
              <a:t>¿Qué hace un </a:t>
            </a:r>
            <a:r>
              <a:rPr lang="es-MX" dirty="0" smtClean="0"/>
              <a:t>LIS?</a:t>
            </a:r>
          </a:p>
          <a:p>
            <a:endParaRPr lang="es-MX" dirty="0"/>
          </a:p>
          <a:p>
            <a:r>
              <a:rPr lang="es-MX" dirty="0"/>
              <a:t>¿Qué hace un </a:t>
            </a:r>
            <a:r>
              <a:rPr lang="es-MX" dirty="0" err="1" smtClean="0"/>
              <a:t>LRySC</a:t>
            </a:r>
            <a:r>
              <a:rPr lang="es-MX" dirty="0" smtClean="0"/>
              <a:t>?</a:t>
            </a:r>
            <a:endParaRPr lang="es-MX" dirty="0"/>
          </a:p>
          <a:p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558372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Programar…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¿Qué es programar?</a:t>
            </a:r>
          </a:p>
          <a:p>
            <a:pPr lvl="1"/>
            <a:r>
              <a:rPr lang="es-MX" dirty="0" smtClean="0"/>
              <a:t>Ingresar </a:t>
            </a:r>
            <a:r>
              <a:rPr lang="es-MX" dirty="0"/>
              <a:t>en la computadora una secuencia de órdenes para lograr un cierto </a:t>
            </a:r>
            <a:r>
              <a:rPr lang="es-MX" dirty="0" smtClean="0"/>
              <a:t>objetivo.</a:t>
            </a:r>
            <a:endParaRPr lang="es-MX" dirty="0"/>
          </a:p>
          <a:p>
            <a:pPr lvl="1"/>
            <a:r>
              <a:rPr lang="es-MX" dirty="0"/>
              <a:t>D</a:t>
            </a:r>
            <a:r>
              <a:rPr lang="es-MX" dirty="0" smtClean="0"/>
              <a:t>efinir </a:t>
            </a:r>
            <a:r>
              <a:rPr lang="es-MX" dirty="0"/>
              <a:t>instrucciones para ser ejecutadas por </a:t>
            </a:r>
            <a:r>
              <a:rPr lang="es-MX" dirty="0" smtClean="0"/>
              <a:t>una computadora.</a:t>
            </a:r>
          </a:p>
          <a:p>
            <a:pPr lvl="1"/>
            <a:r>
              <a:rPr lang="es-MX" dirty="0"/>
              <a:t>Arte de hacer que una computadora haga lo que nosotros queramos</a:t>
            </a:r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5786191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Ejemplos…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2800" dirty="0" smtClean="0"/>
              <a:t>“Quiero un sistema en PHP que se conecte al sistema desarrollado en </a:t>
            </a:r>
            <a:r>
              <a:rPr lang="es-MX" sz="2800" dirty="0" err="1" smtClean="0"/>
              <a:t>Lisp</a:t>
            </a:r>
            <a:r>
              <a:rPr lang="es-MX" sz="2800" dirty="0" smtClean="0"/>
              <a:t> de mi cliente </a:t>
            </a:r>
            <a:r>
              <a:rPr lang="es-MX" sz="2800" dirty="0" smtClean="0"/>
              <a:t>y descargue la información de su base de datos en Oracle para ser analizada con </a:t>
            </a:r>
            <a:r>
              <a:rPr lang="es-MX" sz="2800" dirty="0" err="1" smtClean="0"/>
              <a:t>Weka</a:t>
            </a:r>
            <a:r>
              <a:rPr lang="es-MX" sz="2800" dirty="0" smtClean="0"/>
              <a:t>”.</a:t>
            </a:r>
          </a:p>
          <a:p>
            <a:pPr algn="just"/>
            <a:r>
              <a:rPr lang="es-MX" sz="2800" dirty="0" smtClean="0"/>
              <a:t> “Cuando una computadora intente descargar algún archivo</a:t>
            </a:r>
            <a:r>
              <a:rPr lang="es-MX" sz="2800" dirty="0" smtClean="0"/>
              <a:t>, se guarde en una bitácora la dirección IP, hora, dirección MAC y el sitio.”</a:t>
            </a:r>
          </a:p>
          <a:p>
            <a:pPr algn="just"/>
            <a:r>
              <a:rPr lang="es-MX" sz="2800" dirty="0" smtClean="0"/>
              <a:t>“Desarrolla una aplicación que al ingresar el monto de una compra, en la </a:t>
            </a:r>
            <a:r>
              <a:rPr lang="es-MX" sz="2800" dirty="0" smtClean="0"/>
              <a:t>factura aparezca la cantidad con letra.”</a:t>
            </a:r>
            <a:endParaRPr lang="es-MX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6240014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Programar…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¿LTC, LIS y </a:t>
            </a:r>
            <a:r>
              <a:rPr lang="es-MX" dirty="0" err="1" smtClean="0"/>
              <a:t>LRySC</a:t>
            </a:r>
            <a:r>
              <a:rPr lang="es-MX" dirty="0" smtClean="0"/>
              <a:t> necesitan programar?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4086593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IOI</a:t>
            </a:r>
            <a:b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International </a:t>
            </a:r>
            <a:r>
              <a:rPr lang="es-MX" sz="3500" b="1" dirty="0" err="1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Olympiad</a:t>
            </a:r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in </a:t>
            </a:r>
            <a:r>
              <a:rPr lang="es-MX" sz="3500" b="1" dirty="0" err="1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Informatics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2917" y="9444992"/>
            <a:ext cx="1830455" cy="1719373"/>
          </a:xfrm>
        </p:spPr>
        <p:txBody>
          <a:bodyPr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				Regional ICPC UAQ 2009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6</a:t>
            </a:fld>
            <a:endParaRPr lang="es-MX"/>
          </a:p>
        </p:txBody>
      </p:sp>
      <p:pic>
        <p:nvPicPr>
          <p:cNvPr id="1028" name="Picture 4" descr="http://www.ioinformatics.org/images/ioi2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1336548"/>
            <a:ext cx="23336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Resultado de imagen para IOI international informat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0" descr="data:image/jpeg;base64,/9j/4AAQSkZJRgABAQAAAQABAAD/2wCEAAkGBxQSEhUSEBQUFhUXFxgYGRgYFx0dFxkgGB0cGhcdHBUfICghGyAlGxkWITIjJSorLi4uGh8zODMsNygtLisBCgoKDg0OGxAQGywmICQ0LDAsLCwsLCwsLCwsLC8sLC8sLCwsLCwsLCwsLCwsLCwsLCwvLCwsLCwsLCwsLCwsLP/AABEIANIA8AMBEQACEQEDEQH/xAAcAAEAAgIDAQAAAAAAAAAAAAAABgcEBQIDCAH/xABOEAACAQMBBQMGCAsFBgcBAAABAgMABBESBQYHITETQVEiMmFxgbIIFDVCcnN0kRcjM1JUk6GxwcPSJDRikrMVFiVjZJQ2VYKi0+HxU//EABsBAQACAwEBAAAAAAAAAAAAAAACBAEDBQYH/8QAPhEAAgECAwQHBgQGAQQDAAAAAAECAxEEITEFEkFRE2FxgZGxwSIyM6HR8AYUI+EVFiRCUlNiNHKSokPC8f/aAAwDAQACEQMRAD8AvGgFAKAUAoBQCgOJcZxkZ8O+hmztc5UMCgFAKAUAoBQCgFAKAUAoBQCgOIcE4BGR1FDNnqcqGBQCgFAKAUAoBQCgFAKAUAoCGcS94HtokjhYrJKT5Q6qq9cHuJJHP11spxu8z0H4f2fDE1ZTqq8Y2y5t+hULyEnUSSxOSSeefHNWD3qjFLdSyLM4YbySys1rMxfC6kY82GCAVJ7+oI8MH0VoqRSzR478RbNpUorEUla7s0tOp/UsWtR5MUAoBQCgFAKAUAoBQCgFAVpxR3ikWQWsTFF0hpCpwW1dFz4Y+/NbqceLPX/hzZ1OcHiKiu72V+FuPb5WK6ilZWDIxVhzBBII9orbY9bKEZx3ZK65MuXh3vA93AwmOZIiFJ72BGVJHjyI9lV5xsz59t3Z8MJXXR+7LNLk+KJXUDiCgFAKAUAoBQCgFAKAUAoCC8VNivNEk8YLGLVqA/NbGWx6CB7DnurZTdmek/DeNhRqypTdt61n1rh33Kmqwe6LE4UbFftGunBCaSiZ+cSRkj0ADHrPorTVktDyf4lxsHBYeLu73fVb1f3qWfWk8aKAUAoBQCgFAKAUAoBQCgKq4rbGdZhdKCUdQrEDzWXkM+sY+6t9KXA9t+GsbB0nh281mutPl2EBraeoLh4Y7Ee3geSUFWlIIU9QqjycjuJyxx6qr1JXZ4H8Q46GIrqFN3Ub59b18kTKtZ58UAoBQCgFAKAUAoBQCgI9tzfK1tX7KRmZxjKouSueYyeQ9mc1JQbOpg9j4rFQ34JKPNu1+w1v4SrPwm/yD+qs9HIufy1jP+Pj+xr5N7dlM2trbLdcmBM/vrO7MtR2RtWMd1Vcv+9mwXiTZjkFmx9Af1Vjo5FX+W8a+MfF/Q2Gxd9bW6kEUbMrnoHXGrHcDkjPorDg0VcXsXFYWHSTSa42d7EjqJyRQCgFAKAUAoBQCgFARW/4gWcTlNTuQcEouVyOoySM+zlU1CTO3Q2BjKsFOyV+bz9TFfiPZMCGWUg8iCgwfZqp0cjcvw3jU7px8X9DBg3v2Uja0ttLfnCBAfvzyrO5Msz2PtWcd2VS65b7M/8ACVZ+E3+Qf1Vjo5FX+WsZ/wAfH9jc7A3ot7wlYWOpRkqww2OmR3EerpkeNYcWtTn43ZeIwdnVWT4rNG6qJzxQCgFAKAUAoBQCgFAUtxIgjW9kMcmpmwXXHmHA5au/lg+jNWKeh9C2BUqywkVONktHzV+X3citbDuCgFASXh7bxPexdq5Uq2UXHnMBkDV3ePpxjvqFTQ423alWGDnuRunq+S7OPpqXdVY+dCgFAY0t/GpILjI6qObf5Rk1mxtjQqSV0suei8XkfBfp1xJ1x+Sk/p5+uljPQSva6/8AKP1Oz40mdOoBiM6ScNj6J51gh0c7Xtlz4eJjwbXhfOiRWAGSw5oOQPn+b0I7++s2ZtnhK0Lb0Wr8OPhrw5GarAjIORWDQ01kz7QwDQHnrbVtHHM6QydogYgNjHf+3199W4ttZn1XB1alSjGVWO62tPvy4GDWSyKAUBYHCWCLtnftD2oQgR6eWklctq7+YAx6a01bnlfxPUq9FGO77N9b8bPKxadaTxYoBQCgFAKAUBj3t7HCuuZ1RfFiAPVz76yk3obKVGpVlu04tvqVzXw70WbHC3MOT4uB+01Lo58i1LZuLirunLwNurZ5ioFF5EF3k4efGbh50n0a8EqUzzxjkQR1xW2NSysekwH4geGoKlKF7aO9svA1f4Kn/SV/Vn+qpdMXP5pj/rfj+w/BU/6Sv6s/1U6YfzTH/W/H9h+Cp/0lf1Z/qp0w/mmP+t+P7Gy3d4dC3nSaSbtNB1KoTT5Q6EnJ5Drj1VGVW6sVMd+IXiKLpQha+Td75eBPa1HmiJ7377R2gCxASysCQM+SuDjLEc+oPL0HpW6nRcjtbN2PUxT3p+zFeL7PqQTaW+9zOgjVcMSvlAnVqyCAijAwSByIY8zzOa3KgkeiobGw1Cbm3dZ5cLdbd889U0urI7ZNiXjqGvJJ1QkkhnjAyxOrk8y4J8cd9QW7fL7+RiONwcJWw8Yt6ZKT0092EvM7tl7EghdJPj1qwwCUkAYjPIg6JCMgHubBPo50lvPKzNeIx1etBw6Ca645X8Y8etEh23epHbZWVCjMEMkEmodDnETEgZGocmz069KhGDb0OVhKU54izi7rO0lb/wBlZvO39vhqQMbJfs+2tRNyxkAowAPUmRGBxkcwVGO+t3GzPTfnIufRV93q1Xya8pZ8DPO9u0Yzl2OpCNWpR0PcyDAKnrqxnnyasdFFlX+FbPqL2Vk9LPjzT1v1Xt1E63V37iutMcv4qY8sfMY/4W/gf21qnRlHM85tHYlXDXnD2ofNdq9V8iXVpOIVtecLcuxjuAqEkqpTJA8M6hmtyqnraX4oaglOnd8XfX5HT+Cp/wBJX9Wf6qz0xP8AmmP+t+P7D8FT/pK/qz/VTph/NMf9b8f2H4Kn/SV/Vn+qnTD+aY/634/sSHc7ckWUjStL2jldIwulQCQT3nJ5CoTnvHL2ptp42CpqNknfW7uS6tZwzXS7etVOGuIAfAyqD92aluS5FqOCxMldU5f+L+hnRSqwDKQwPQg5B9tR0K0ouLtJWZzoYFAKAiG3eINtAzRpqlcZHk+YCO4ufT4A1bpYKpNXeSO1hNh4islOVop89bdn1sVq7XW0piSS7DJ5nEca9/U4VR+30mr7hTox+8z1Ufy2z6SSyXi2/Nv7yRlvuPcFS0TwTY6rFKGb7sCtfTQvaSa7UaVtmgpWqKUeuUbI47qb1S2L6W1NFkhoj3eJXPmsD3d/f4idXCqorrUztDZtLGQ3llLhL6815cCT7571pcWSSWkjownUMASrjKSdcHmDjuOOVVqGFlGpaa4HJ2Zs2dDFuFeKa3XZ6rVczE4WbQlku3WWWRwIWOGdiM6054J9JqWMpRhBNLibvxBRpQw0XCKT3lokuDI1tra9wLiYCeYASyAASNgAMcDGa308PFwTstDq4XDUHQg3COi4LkTHipeyR/FeykkTKyZ0sRnGjGcHn1NVcFTU9665HD/D9KnPpd+KemqT5ndwlvJJPjPayO+OyxqYtjOvOMnlTG01DdsufoR/EVKnT6Pcil72iS5HziHvU6jsLVsAkq7g+USOqofR0JHfy8aYXDX9qQ2NsyEn0tZdaXDtfouWfIiuyN3wCfjGVZMF9S+RCuA2XLcmcgqFj59efQrW+b/x7uv9us7GIx7a/SzT0zzk9MrZpLO8stMuZlPvEiu0dn+KD47S6kwZiOQOleigc8KnPkMYosM7Xnn1LQ0rAylFSxHtW92Cyinwu+N+LfXe5qLuwabM/asYunbXBwzEdyqCzNgY6Zx6Kmko+zbPki7Trxpfpbq3v8YaLtdkl32O7Y+xbtjpgt9asQdckI0HHg8i8h6sZrFR0l7z+f0IYnGYWKvUqWa4KTv4RfmZ23FubYxl4Ba/NLwY0vzzzGrDHGeRNQpQhO9nftK+Elh8QpKM+k42lquzLLtSNKk0KvnVISTqEsfkOpPcYzyPPwYdevdW7oZNaLsL7VWUbWXLdeaffr4p9h0X+0pJSpZslVKhsBWKnubHXqfXk5zUo0EidKhCmmorXO2qv1XOkWjaO1AyoOCQc6T3ah1XPcTyPsrO6r2NnTR3tx6+fZz6yyuH2+mvTa3TeX0jkJ87wVj+d4Hv9fWjicI4+3HvPK7Y2SoXr0FlxXLrXVz5dmnzi1dyxm3MUjpntM6WK5xoxnB599YwVNT3rrkPw7Sp1FU34p+7qk+Z1cMr6WSO87SSR9KJjUxOMiTOMnl0H3UxlJQcbLn6E9u0acJ0dyKV29El/iRbdfas7XlurTzEGVAQZGIPMdRnnVmtQiqbaSOvj8PQjhajjCN7PguRt+JW0Zo70rHLKi6EOFdgO/uBrVhKMZU7tFLYdClPC3nFN3eqTN9u/vbFbbPha5kd5G7Qhc6pD5bAE5PIcsZJ7q1VMLKdVqKyOdjNmVMRjZqjFKKtnotFy9CI7w713F+4ijDKjHSsSHm2emo/O9XT99WqeFjSV34nawWzcPgo9JLOS1k+HZy8zHm3MuUA7TsUY9FaaMMc+gnH7awqtN6X8GbYbXw837G81zUZNeR17M2ndbNmxhkwQXibzWHq6dOjCpyowrRuvEliMPhtoUr5PlJar75MtLd7fW2u2EalkkPRXHX6LDkfVyPornVcLUpq70PIYzZGIw0d95x5rh2oktVjlmBt8uLacxZ19k+nHXOk4x6a20EnUipaXRYwm708N/S6v4lA2qKXUOdKlgGPgCeZ9gr1EoNJ2Pok5SUW45vgWJv5slYLJBZKohLgysnMvgfiyz965z15ZIrk4KbqVn0vvcPU83srFTq4qTxD9tL2U8rc7Ln87XIFse9ME8Uwz5Dqxx1IB8oe0ZHtrqVaG/Bx5noMTTValKm+Ka+ngSne/eazu4iI7dlm1Ahyqj6WSDlsjuNU8Ngq1KXtSy5ZnJ2dgMVhql5VE48s32a6EKrodGd25NuEn98k+ob3465u1I2pLt9GcH8Qv+mj/wBy8mRfbv8AeZ/rZPeNXaEP0o9i8jrYV/oQ7F5E24u9LT6Mn8uubsuN9/u9Thfh551e71NDu5to2lpctGcSytGif4cBizewHA9JFW6+G6WrFPRXb+R0MbhVisRTUl7Mbt9ell8vA08F9JG6SnmyqvZlhkKFOAQOnLB9vPrzqw6EZJx8S9OlCcXDg7367/fpofb/AGzNMHEjkh5O0YcsFsaQfYMDFYhhoQtZaZEaWGpUmnBZpWXZr5mBW3oyzvEn3eARRlGllLZRIsNIMZBBYhliGRnIGo8ug5mnXptvkuLenpfyOXjHKb1UY8XLJeF05dj9nXV6T6xttoaiyCGFSAMSlpJuXTUwYg9/eOvSuXOWGtZ3b6skedq1MDa0t6TX+Nox7lZeT7TWbY3HuptR+NqS3VSHCHnnn5TdPUa20sbSjZbnl+xbw+2cNSsui045X8kQXbm7Nzac5ozp/PXmn+bu9uK6VGtSre68+XE72F2jQxPw5Z8nk/vsNPVnoy7vGRY3jRNqTB5YZSMqwPVWHeD/APfUVCdBSVmaqtONSO7L90+a6zabesUCx3dt5MUuRpB5xSL5yZ/aD4Vpo3u6c9V81z+pVwtebcqFXOUeP+UXo/R9Zlbz7f8Ajltalz+NjMiv6eSaW9uD7Qajh8J0VSdtHa3zyNWBwf5WtV3fdlZr53Xd5G84Vfk736Ef7paqbTjaVPv9Dn7fft0e1/8A1Inul/fbb65P3ir2KhajLsZ2NoP+lqdj8jccUv78fq0/jVfZsL0e9lHYL/pO9kRrodGdq5Ot196bG0hTNu5nAOpwqknPg5OQMdwFc3EYKvVk7S9nlmefx+zsXiaj/UW5wV35JWIXe3LSyNI5JZmJJJyefproRoqKSR3KUI04KEVkix93tkpLs0naQ0qursnblIiYGMHrjVnA555cjyrkV6ko4i1HN8Vwb+9TzOMxU6eOthHdu28lo3192rK0jcqwZSQQQQe8EdDXYdJNWZ6mVpKzPRGzpi8UbsMMyKxHgSASK8pUiozaXBnzWtBQqSitE2vmZFQNZAd4uHCSM0lowjY5Ohh5GT4Ec19WCPVXYw21pQW7VV+vj+56DCbdnBKFZX6+P7kbj3Y2pbfkQ4H/AC5Rg+tMjPtFX3jMFV9+3evU6Mto4Cuvbt3r1t6mBPfyRH+3WKMCcEtEYmPqdNIz6cGtqpwmv0aj7nvLwdzatya/Qqtdj3l4O5Md2NlbKvkLRQkOvnI0kmpfT5/Men91czFV8bh5WlLLg7L6HHxeN2hhpWlO64Oy+hx4i7JgtbACCNUBmTJHU8n6seZ9prOza9StiG5u+T80T2Vi6tbFOVWTeT81w0NHwifN5J9Q3vx1a2wv0F2+jLe3pqWHiv8AkvJkW27KPjM/1snvGuhh1+lHsXkdPC1V0EOxeRN+Lz4+KfRk/l1ydjf/ACd3qcXYM1HpO71IBaL2jpGuMswUZIA5nHU8h667U2oxcnwO/OvGMXJ8Db753SfGWiiUIkP4vHU5Hn5bvwfJHoUVWwUZdEpSd28/p9e1lTZ82qW/N3cs/p9e1s0XairdkXelRJd1rKORlLRs5BxpPLtHf8moPQKFzIx8AevLNHFVJRTs7eiWr7eCRz8ZipRi0pW6+SWr7XokWxu3u/HZx6UALnm797Hvx4DwH7zk15zFYqdeV3pwX3xPLY3G1MVO8tOC5fubiqxSFAcZIwwKsAQRggjII8CKym07oym4u61Kl4g7oi2/tEA/EkgMv/8AMnpj/CT9xOPCvR7Ox3S/pz97z/c9Zsvarqro6vvLjz/cg3aiutZHZ6VG52Fc6457Y9HQyJ34eEF+XrQOvtFVq8VGUanJ2fY8vk7MqYiaU4VVwdn2Sy+TszTdqKs2Rb6VFh8KXzHffQj/AHS1xNr+9T7/AEPP7cmpTpdr9CJboyj47bfXR+8K6WMX6E+xnVx9VPDVOxm54pyYvj9Wn8aq7JX9P3sp7EqJYa3WyUbj7CtruwiM8SsQzgNkhvOPLUpBx6KoY7E1aOIe5K2nl1nP2jj69HFS6KVk7da06zhvLs7ZNiB2sOqQjKxiRyx9J8rAHpPpxms4atjcQ/ZlZc7L6DC4vaOJfszsuLsvoRu1ku5SHsLIQr81liBJH10gOfWMVfkqEMq1S74pv0XqdKcsPBWxFVyfFN2/9V63O+Tc/adyczk+jtZs49gLYqCx+DpZQ+S//CMdqYGirU14K30JBu9w3SNhJdOJCMEIo8jI8SebD0YHpzVLE7Wc1u0lbr4/sUMXt2c4uNFW63r3cvmT6uOefFAKAUBwmhV1KuoZTyIIyD6wetZjJxd0ZjJxd0VvvLuhJZSC/wBl5BjOp4eZyPnafFSOq/d3Cuzh8dGvHocRx0f3x6zq0sb0seirceJ3cVdoLLsuGaM+TJJEw9TI5qOy4OniZRfBPzRr2e+jryXU/NEZ4Ky5vpB/07+/FVvbD/QXb6Ms7Tq71JLr9GQ/eG4/tVx9dL75roYd/pR7F5FyjXtSj2IsDjXJj4l9GX+XXK2O/id3qc7ZlTdc+71IDu5IGuoc9A4dvUnlt+xTXWrP9N2+7nSrYj2GYM18XZnY5ZiWJ8STk1sVkrInGskkkbPZmz+1+L83zNM0eApPkpoLOD341t6tNap1t3e6lfzNc8W1fqRZ3C6JZpLi5B1IksiRcsHyzqZjnvKdkvoC4ri7Tm4xjT4tJvu0XZe5y8dWe7GHO1+77ZY1cY5goBQCgMfaNms0TxSDKupU+ojH31OnUdOanHVE6c3CSktUeZdoKYZZImPlRuyH1qSD+6vaQmpRUlxPURxO8kzhbXxR1cdVIPfzx3cudHmrMOtdWOr4xWbmenLM4Oy5i2h6Ej/dNXG2t71Pv9DlbSqb0od/oQzcufN/aj/nx+8K6OMf6E+xl3FV70ZLqN7xfmxtFh/y4/41V2U/6fvZo2dV3aNusmnD/ai2+xjcPzEZlbHidR0j1k4Htrn46k6uM3FxsUsZ+ribc7GRunugWc320gHuZDrCHmsXgMdCwGB/hwPXUcVjbR6GhlFZX5/fzM18a93oqWUV8/v5k4rlnOFAKAUAoBQCgFAKArHjJaLb7MRI+SfGgQO5dQlYgeAyTgd3ToK7OzKjqV5Slru+qRZo1HvtvkRTgTLnaEg/6Z/9SKrG1/grt9GSxNTeSRCt5Z/7Xc/Xze+1X6D/AEo9i8jbCtaCLH48yY+I/Qm/lVy9kf393qaMNPdbKst70oSR3q6+x1KH9jGuy7PUtOrc6+3rNzPTEm2TLHJ8QjbygXmVkHPymI0ZBPLJKAnwFaJb0d6S+7amp1Xdstzgoq/7MRl6tJIW9YOn3VWuDtRt18+SKtabnK5PK5xqFAKAUAoDyzvnN/xC8+0ze+1evw3wYdi8jowq2ikaft63XJ9MO3pcdMWrwRkzDtL6uL3Zq4+1fep9/oVcRPeaILuLNnaFn9fF7wroYt/oT7GbalW8GiQcapcbTYf8qP8AjVbZb/Q72Qw9TdjYsThRZpNsq31cwJncjuJSRtGfUQretRXNx9SUcRK3K3y+0aatRubZP65ppFAKAUAoBQCgFAKAUBWfwgGxs2P7TH7kldTZLtVl2eqG9ukI+D6+dpS/ZZP9SGrW1X+ku30Zjf3mQTemT+2XQ/6ib32q9Ql+lHsXkY38rFnfCEbH+z/oTfya5myn7/d6md7ddyn+2rsXHSjtqXHSm1sdrIkcS6W7WO57UNkKCpCZUv3HVGuDjlk1B3u+tffmRdQuvhRftFPPaTRrF239oiCY7LOlO0VGUBDhGhbyeXM+FcjaUYSjGpB3tk+f11vqZi+BaFcgkKAUAoDD2ztJLaCW4lOEjRnPsHQek9B66nTg5zUVxDyPIN5ftLI8rnLOzO3rYlj+0161WSsiKqWR09tWbmelHbUuOlLe4DPmHaf1cXuz1yNqP2qff6Df3iv+H8n/ABKyH/URe8Kv4t/oS7DCqXViR8dJMbVb6mL+NV9mP9HvZnf3WWhwOOdlR/WS+8a5u0nev3IJ3zJ/VAyKAUAoBQCgFAKAUAoCtPhAfJi/aI/deuhs343cQnoQP4PPylL9lf8A1Iau7U+Eu30ZGGpBN6/77dfaJvfarlD4UexeRF6lofCI6bP+hN/KrnbK1n3epOZVcNirW0kyk645EDLjlocNh892HAX/ANa103Nqoo8H5kOBr62GBQE53KuZ54+zhmZZ7V1mgUvyKjVrCqefkFizBclkMgwcCqOJjGMrtZPJ/f3nYki991N7UuiYJ17C8j5S27Hny+dGfnoeoIz19RPFrUHD2lnHgzamSatBkUBjbQv44I2lndY0XqzEAD2mpRi5O0UDztxU4jnaLfF7bK2qtnnyaYjozDuUdQp9Z54A7uDwfRe1L3vI1SlcruugQFAKAuHgF+R2p9XD7s9cnafvQ7/Q2Q4lfcPflOy+0Re8KvYr4EuwjHUknHj5Vb6mL+NV9m/B7zM9S1OBw/4RF6Xl98iubtD477icNCfVSJCgFAKAUAoBQCgFAKArT4QHyYv2iP3XrobN+N3EZ6ED+Dz8pS/ZX/1Iau7U+Eu30ZCGpBN6/wC+3X2ib32q5Q+FHsXkRepaHwiOmz/oTfyq52ytZ93qTmafhRba7TaGo/isRrP5OT2TpMrEd40Nol5dRGR3ituOdpw58O3Lz0MR0IBtrZj2s8lvKMPGxU+B71YeIYYIPeCKv06iqRUlxItWMKpmDstbho3WSNirqQysDggjmCDWJRUlZgsHZ28Nre4+NFba41Fg41LCWJyXjlTL2zknJGHjJBbSCa586E6XuZr5960a8GTumS/Z23NpwjTDdQ3CALjtsT9R82e3Jkcel0U+iqkqdGWsWuzL5PLwZK7NZtfihtJVyJLFQGVXMccupNQyDplxnl3AEjvxW2GCot6Pvt6GN5labxbwXF5IWubiSbBOnVyX1rGPJTI7gK6VKjCmvZViDbZqa2mBQCgNxtPYTQWlrcvkG5aYqP8ABH2YU49LM/s0nvrTCqpVJRXCxlrIsngF+R2p9XD7s9c/afvQ7/QnDiV9w9+U7L7RF7wq9ivgS7CMdSScePlVvqYv41X2b8HvMz1LV4HtnZEPoeUf+9j/ABrm7QX677vInDQntUiQoBQCgFAKAUAoBQCgK0+EB8mL9oj9166GzfjdxGehA/g8/KUv2V/9SGru1PhLt9GQhqQTev8Avt19om99quUPhR7F5EXqWh8Ijps/6E38qudsrWfd6k5mR8HAeTfeuD+bWNq6x7/QQNrxZ3Agli+NI7RNEqxgBcxKighAVUZRA2PK56QWyCMadWCxcovdavfxMyief2GDg9RXdTuaj5QCgFAKAUAoBQE94X8PX2jIJZgVtEbyj0MhHzFP7z3euqOMxiordj73kSjG5KPhFxBfiCqAqqs4AAwAB2QAA7gBVbZbvvt9XqSmdfAL8jtT6uH3Z6ztP3od/oIcSvuHvynZfaIveFXsV8CXYRjqSTjx8qt9TF/Gq+zfg95mepafA35Ji+sl981zdofHfcThoT+qRIUAoBQCgFAKAUAoBQFafCA+TF+0R+69dDZvxu4jPQgfweflKX7K/wDqQ1d2p8JdvoyENSCb1/326+0Te+1XKHwo9i8iL1LQ+ER02f8AQm/lVztlaz7vUnMyfg39L31wfzaxtXWPf6CmXQygjB5g91cg2EH4k8Pk2lEvZFIZo9RVtAw4I5IxGCBkLz5458jVzCYt0ZZ5pkZRuefd4d0ruxIF1Cyai+k5DBtHnEFSeWOfPuruUsRTq+6zU00aSt5gUAoBQGRYWMk7iOCN5HPRUUsx9gqMpxirydhYuDcbgsTibahwOot0bmfrJB09Sn2jpXKxG0v7aXj9DYocy6bW2SJFjiVURQAqqMKAOgAHSuQ227s2FLfCR86x9U/8qutsr+/u9TXUOjgF+R2p9XD7s9S2n70O/wBBDiV9w9+U7L7RF7wq9ivgS7CMdSScePlVvqYv41X2b8HvMz1LW4IAf7Ihx+fLn9Y38MVzMf8AHfd5E4aE8qmSFAKAUAoBQCgFAKAUBDeK27c20LJYLbRrEyP5bYGFDA88HvIq1g60aVTelyIyV0RbhNw9u9nXjz3PZaGgaMaHycl42HLA5YU1ZxuLp1oKMb6mIxaZF9ucINoy3M8qdhpklkdcyc8MxIyNPgasU9oUowUXfJEXB3Jtxb3Huto/FPivZ/ilkDa2x53Z4xyOfNNU8FiYUd7e42JSjc7uD25dzs0XIuuz/G9lp0Nq8zXqzyGPOFMdiYVt3d4XEVYseqBMUBjX1hFMumaNHXOQGUHBHQjPQ+kVKMnF3TBX28/BuzuAvxX+ysCdRUM4bIOBpL4HlEdO4Yq7R2jUh72ZBwRqY+A0HzruU9Okaj195762vak/8UNwW/AaAMe0u5WXuCxqpHrYkg/cKPak7ZRQ3DZ7P4I2CYMrzynPQuFU+jCgH9ta5bSrPSyG4iebG2Hb2iaLWGOJe/SuCfW3Vj6SapTqTm7ydySVjY1AyKArXjDuTc7SNsbXs/xQl1a20+foxjkc+aav4HEwo729xsQkrnVws3Futnx3q3PZ5nSMJobPNRKDnkMeetZxmKhWcXHh+wjFoie6fCbaFve208nYaI5kdsSZOFIJwNPPlVmtj6U6bir5owou5ueKHDe8v743Fv2Wjs0XynwcrnPLB8a1YPGU6NPdlcSi2yccM9gS2FhHb3GntFaQnScjymJHP1Yqniqqq1XKOhOKsiVVXMigFAKAUAoBQCgFAKAhHF7eCexsVmtH0SGZEzpVuRDkjDAjuFXMFSjVqbstLEZOyKh2dxM21PIsUEpkkY4CrBGSf/b09PdXUngsNBXkrLtZDeZYeztm7yyKGku7aLPzWRGYevTGV+5qoTng08ot/faStI47R2fvNGC0d1bTY6KioGPseML+2kZ4J6xa++0e0V7f8TdswSNFPKY5FOGVoIwR7NNX4YLDTV4rLtZHeZj/AIW9q/pC/qY/6al/D6HL5sxvs2uxN+dv3hxal5cHBKwR6QfAuV0jqOprVUw2Ep+9l3sypSZIi29eM4X1f2XP760f0H3cz7RGtsb+7etG03TPEegL28YU+ptGG9hqxTwuFqe7n3sw5SRrfwt7V/SF/Ux/01s/h9Dl82Y32Pwt7V/SF/Ux/wBNP4fQ5fNjfZKdlbX3nuBqjRwp75IoY/u1gE1WnTwMMn5tkryMi9u96ol1MpYf4Et3P+Vck+wVGKwMnb6j2iJT8VdroxSSbSynBVoIwwPgQUyKtLA4dq6XzZHeZ1/hb2r+kL+pj/prP8PocvmxvsybDiZtqdxHBI0jnoqW6M33BOlRngsNBXkrd7M7zJZBLvUw1AAfSFsD9x5iqr/Ir7Zn2jVbb3m3ktAWuA6qOriGJ0HrdFIHtNbadHB1Pd82G5Ij/wCFvav6Qv6mP+mt/wDD6HL5sjvsvThhtea72bDcXLa5XMupsAZ0yOo5KAOQAFcbF0406rjHT9jbF3RKqrGRQCgFAKAUAoBQCgFAVp8ID5MX7RH7r10Nm/G7iM9CLcIN4Nl7PtzJcThbqUnXmNyUVThVDKpGDjUcHnkZ6CrOOo16s7RXsrsIxaRq99OLt3LcOthL2VurFUKoNUgHziWBIz1AGORGedbMPs+mop1FdmHN8DJ4ecVLw3cNveP28c0ix5KqHQudKkFQMjJGQc8qjisBTUHKGTQjJ3JT8ILYyPZx3YUCSKRULd5R8+Tnvw2kjwyfE1W2ZVaqOHBkprIqrhluqNpXqwyZ7JFMkuORKqQNIPdlio9Wa6eMr9DTuteBCKuy/wDe3bkGxbAPFEoAIjiiUYUsQSMkdBhWYk9ceJrh0aUsRUs32s2N2RTMPGbaQl1s0LJn8l2YCY8Aw8v72Ndd7No7tlftIb7Ls2FtC32zs9XkiVo5QVkjbnpZeTDPLoeYYYPQ8q49SE8PVsnmuJsWaPN+/u7Z2dey22SUGGjY9Sjc1z6RzU9Oamu/hq3TU1LxNMlZlocDNyYjENo3CB3ZiIAeYUKdJfH52oMB4ac99c3aOJe90ce8nCPEz+K/E6Sxl+J2QXtQoMkjDOjUMqqr0LYwcnIwRy8IYLBKqt+ehmUrEf3F4w3JuI4doaJI5GCdoFCuhY4BOnySucZ5Dxzywd+J2dBRcqeq4GFPmT/ifuNFtC3eRUAuo0JjkA5tp56G8QeYGehOfEGjhMTKlNLgSlG55o2fZtPLHDHgvI6xrnplyFXn6yK9FKSjFyfA0nqvdbdq22VakIFBVNU0xHlPpGWY9SAOeF6D7yfM1q0687vuRvSsU1t/jTeyTE2miGEHyVKKzMO7WWzzPguMeJ611qWzaaj7ebNbmyyeFm//APtRJIrhFWeMAtp8yRTy1AHOMHkR6Rjrgc/GYToGnF5MnGVyu+Nu48dm6XdqAkUraGjHII+CwKjuVgG5dxHpwL+z8TKonCWqITjYszgr8j23rm/1Xrn4/wCPLu8icdCcVTJCgFAKAUAoBQCgFAKArT4QHyYv2iP3XrobN+N3EZ6Hni3t3kbTGrOx6KoJP3Cu85KKuzSSrY3DTaVyRptnjU/Om/FgexvKPsBqrUxtGHG/YSUWWlubw7t9kEXm0J1eZQdAUHQhIwdK41SN1wcDr0zzrm4jGTr+xBZffgTUbakQ4wb6vfBYYIZkto21F3RlMjcwvI9FGTjPMk92KtYHDqm96TV2Rk7mBwP29Ha7Q0TMFWeMxhj0DZDJk92cEesitm0aTnSuuAg8y2+L+7Et/Y6bfnLFIJQn54CsrKD3HDZHqx31y8FXjSqXlo8icldHm+PZE7SCIQSmQnATQ2rPhpxmvQOrC29dWNVmeneGO7z2Gz44ZsCQlpHGfNL89OehwMA45ZzXnMXVVWq5LQ2xVkUTxe2+l7tJ3hIaONVhVh0bRksR6NbMAe8AHvrtYGk6dLPV5muTuy2+Bm3kn2etvkdrbllZe8qzFkYDw5lfWvprl7QpOFXe4M2QeRBuN25063j30SPJDMF1FQSY2VQmGA6KQoIPTmR4ZubPxMNzo3k0Qms7kT3B3QnvrqNRG4hV1MshBCqoOSM/nEcgBz5+GatYrERpweefAxFXZ6T3v27HZWktxKQNKkKO92IOhQO8k/syegrz9Gk6k1FG1uyPKW720fi11BcEEiKWOQgdSEYEgesAivTVYb9Nx5o0rU9Y3SxX9m6xyZiuIXUOvhIpXI9Iz0Phg15hXpVE2s0zdqjyrvBuzc2UzQ3ETgg8mCko47mVuhB//cGvS0q8KkbxZpaaLe4EbnzW5kvblGj1p2cSsMMVJDMxXuBKqBnrzPTGeXtHERnaEX2myC4nT8IbbsRjhslYNKJO2cA+YArKobwLayceA9IrOy6Ut5z4aGJvgS/gr8j23rm/1Xqrj/jy7vIlHQnFUyQoBQCgFAKAUAoBQCgK845WMs2zlSCOSVu3Q6Y0ZmwFfJwoJx051e2fOMat5O2RGehGdyN7rmws4rY7IvXZNWpxG66sszDl2eeQIHsrfiKEKtRy6REU7LQ334T7n/ya/wD8j/8Ax1p/Jw/2RM7z5D8J9z/5Nf8A+R//AI6fk4f7IjefIj2/m9t3tCze1XZN9GXKHUY3IGlg3TQPCt+GoU6VRTdRGG21oVb/ALqX36Fd/wDbyf010/zFL/JeJCzLD3U3z23aKIprG5uYwMAPDKJB4AShTkfSB9dc+th8NUd4ySfaiak0S5uKF1jlsW+zjppfH39l/Cqv5Kn/ALF995nefIhe9+9m2r5GhWyubeFhhljglLMD1DSFc49AAz35q5QoYam95yTfaiLbZAv91L79Cu/+3k/pq9+Ypf5LxI2Zm7H2VtS1lE1tbXsci9GWCT2ggrgj0HIqFSph6i3ZSTXaZV0WpsfiXtNVC3eybiQ/nxxSpnw8gow/aK5k8HQb9iou+xPefIyb7iffafxGxrvV4usmB4eSI+f3ioxwVL+6ovvvG8+RV+9H+2NoSdpdW122M6UFvII0z+amn9pyT410qP5airRkvEg7s0v+6l9+hXf/AG8n9NbvzFL/ACXiYsyUbnbS2zs04gtbpoicmJ7eQofEjllT6QfXmq1eGGrZuSvzuiSbRY9vxPvNP4zYt7q/wq5H7Yq57wVPhUX33kt58jTbf4i7XlUpabMuLfORrMMkj+sZQKD6wa20sJh07zmn32MOTKtud3NoyO0klpeM7EszNBKSSepJ08zXTjWoxVlJeJCzPRHCG0ki2VbxzI8bgy5V1KsMyuRlTzHIg1wcbJSrSaf3Y2x0JlVUkKAUAoBQCgFAKAUAoBQCgFAKAUAoBQCgFAKAUAoBQCgFAKAUAoBQCgFAKAUAoBQCgFAKAUAoCu+Lm8F3amzSxlETTytGSUVgfMC51KcYLd1XsFSpz3nNXsiMm0aTeK82/syE3c93aTRIyhkCDJ1EAdI0J5nubNbqUcLWluRi0/vrZh7yLDO9NvHZw3t06wRyxxuA555dQ+kAc2OM8gM8jVHoJuo4RV2iV8rnHd3fKyviVtJ1dgMlSGV8eIVgCRzHMeNKuHqUvfQTTI1sfbdy8O1We+gcwmTsmVGAtsdpjtB2I1YwOgfzT177E6cFKnaLztfr7M/oYvqYW0d4bpdjW9wu0bZZmmZWuSjdk4zL5Kr2BII0qPMHmHn4zjSp/mHHcdraceHX6mLuxNr/AHntbZ44rmdEkdC41ZAIUEs2rGAPJPXFU40ZzTcVkSudO72+tjfO0dpOruoyVKsrEeIDAah6qlVw1WkrzQTTOG2t+rC0mEFzcoknLK4ZtOemsqCE5EHyscjnpSnhatSO9FZBySM/Y28VtdtKltKsjQkLJgHySSwHMjB5q3MZ6VCdKcEnJWvoE7mXd7QiiKCWWOMudKB3Clz4KCfKPoFRUZS0RkyaiCr95d7L662i2y9jlIzEMzTuAcYxqxkEAAsF6Elj3AZro0qFKFLpa2d9EQbd7I+7O2ztawvYbbaRF3bznCzRx84ySAM6VGACRnUOhyDyIrE6dCrTcqeTXB8Rdp5nODfswbWv4r64VLSGNSilRyY9nyGldbnm3Ln3+FHht6hBwXtP77BvZ5kw2XvNb3tvJLZTq4VWycEFDgkFkI1DpnpzwcZqrOjOnJKaJXuaTc/efRs03e0byKYLIVM8aME5kBV09mhzk/m9/WttejeruU426vtswnlmZzcRdmiZYDdprbGOTaRqGQDJjSp59CRjvxUPylbd3t3IzvI2W8O81rYqr3kyxhs6Qclmx1wigscZGTjlkVClRnVdoK4bSOG7u9lpfhvic6yFfOXBVh6SjAHHpxilWhUpe+rBNM3VajIoBQCgFAKAUAoBQCgKm48xB22cjMVDTspYHBUHswSD3Edc10tnO2++ohM0PEHc6ztrRp49oyyyIylI5pklVySAQExzOCT3jAOeVbsLiKk6m64JJ8lYxJKxw3vvZ7qbYryLbjtIFZVnBFsZGIzqVfmnEWB6VHSs0IxhGqlfJ8NbB52Ns2wbobWs5riXZEEyMv4u3Z0klQnDfiyp1HRrAPLwzy5a+lp9BKMVJrr0TM2dzE3X/uu8frn/AHTVKr79Hu9DC4mp23/4UsftTe/cVuh/1s+z0Rj+0lO/Fmk229kxzKHQx81YZB0lmAI7xkDl31Vw8nHD1GiT1R92raRxb1WQiRUDW7MwUAAnRcLkgd+FUewUhJywUr8/oP7jD4YRWsl5tQ7QELT9s2RMFOF1OJMBu7OAfAaali3ONOnuXtbgI2uzI4DrGLjaog/JCWLs/oap9HP6OKxtG+5T3tc/QQ1ZKd/uHUe1JYZJJnj7MFWCgHUpOcDPmtn52D6qrYbFyoJpK9zLjcmoFVCRTm510llvBtCG6YIbhmaNnOAdb9oqhj4q33rjryrq106uFhKPDUgspE62vv1BDeQWMatPNMQCIypEeT1fny5amx1wM94qlDDSlTdR5JcyTlnYh272zopt5toGZFfRGGUMAQCREM4Pfgke01bqTccJBLi/qRXvHVuNbrFtHbkcahUAbCjko5ueQ7hzPLupiJOVKk2FqyPWn/hOb7QP9SOt7/61dnoY/tNpxC2PBHu9ZPHFGr4tjqCgMS8ZLksOZ1Hmf/qoYapJ4qSb5+Ya9k2O9N0sl/s+3gtYp774sjpJcSP2KDDNziBw55O2cZ83rjlroxapTlKTUb6LXxMvUxNx45U3juFnMHa/FzrFupWIHERwAeZxyyT35qWIcXhI7t7X468QveLnrlExQCgFAKAUAoBQCgFAaTebdS12gEF5GXEZJXDsuNWM+aRnoK20q86V3BmGkzS23CnZSMHFrkg5AaSRl9qlsH1Gtzx1dq295GN1G/3h3atr6IQ3USug5r1BX6LDBX2Vop1p03vRZlq5rd2eH9jYSdrbxHtMYDuxZlB5HTnkvLlkDOOVbKuKq1VaTyCikare3YkVjY33xK2mkkvAyuseuRi0gca9PPCgsc48RWyjUlUqR35JKPMw1ZHDdHclJdjWtntKJvILSlNTKVLPIVzpIOdMnMHv9VSr4lqvKdN9XkEssyU3e7VvLcQ3ToTNANMbamGkc/mg4PU9RVZVpqLgnk9TNhc7tW8l3HfOhNxEuhH1NgDyhjRnSfPbqO+irTUHTTyYtxKw3rsQb6V7/Yktxz/FzWnaESgeb2oU4zjSD38j1GK6FGX6aUKiXNO2XYReuaN/wd3dntxd3NzD2BupQyw9NCqXI8n5ozIQAcHC9K046tGe7CLvu8TMUWPVAkKA0G9G51ntAL8biDMvJXBKuB4ah1HXkcit1LEVKXuMw0mdO6+4tls9i9rFiQjBdmLNjwBPJfZjPfWauJqVVaTyCikZ9nu5bxXUt5GhE8y6XbUxBA0/NJ0jzV6CoOrNwUHohbicLLde2iluJ40Ikuc9qdbHVnPcThep6YrMq05JRbyWgsYqbj2Qs2sBEfi7NrKdo+c5Defq1dQO+pfmam/0l8xZaGTtTdW1uLWOzmjLQRhAq62BHZjSnlA5OB4moxrzjNzTzYsYm39xbO8MTTIweJQiOjsrhR0UsDzA59emT4mpU8TUp3SeoaTOex9yLK1mW4toezkCaMh25g9dQJwxPI5PPIpPE1Jx3ZPIJJEirQZFAKAUAoBQCgFAKAUAoBQCgFAKAUAoBQCgFAKAUAoBQCgFAKAUAoBQCgFAKAUAoBQCgFAKAUAoBQCgFAKAUAoBQCgFAKAUAoBQCgFAKAUAoBQCgFAKAUAoD//Z"/>
          <p:cNvSpPr>
            <a:spLocks noChangeAspect="1" noChangeArrowheads="1"/>
          </p:cNvSpPr>
          <p:nvPr/>
        </p:nvSpPr>
        <p:spPr bwMode="auto">
          <a:xfrm>
            <a:off x="1259632" y="47971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AutoShape 14" descr="data:image/jpeg;base64,/9j/4AAQSkZJRgABAQAAAQABAAD/2wCEAAkGBxQSEBQUEhQVFhUXFxcXFhYYGBcXGRQVFRYWGRgVFRoYHCggGBolHBcXITEiJSksLi4uHB8zODMtNygtLisBCgoKDg0OGxAQGywkICQtLSwsLCwsLSwsLCwsNDQsNCwsLCwsLCwsLCwsLCwsLCwsLCwsLCwsLCwsLCwsLCwsLP/AABEIAOAA4QMBIgACEQEDEQH/xAAcAAABBAMBAAAAAAAAAAAAAAAABAUGBwEDCAL/xABLEAACAQIDAwcFCwoFBQEBAAABAgMAEQQSIQUGMQcTIkFRYXEygZGhshQjMzRScnN0krHRFRc1QlRigpOzwRZTotPiJEOD0vBjJf/EABkBAAMBAQEAAAAAAAAAAAAAAAABAwIEBf/EAC8RAAICAQMBBQcEAwAAAAAAAAABAhEDEiExBCIyM0FRE1JhcYGh8BQjkbEkNOH/2gAMAwEAAhEDEQA/ALxooooAKKKKACiiigAooooAKKbtr7bgwq5p5FTsHFm+ao1NQHa/KgxJXCxW7Hk1J8EXh6apDFKfCE5JFn1qlxCL5TKviQPvqmJcRtPFavJKAe0iJfsrb7q1rudKxu8iXPE9Jj/arrpfVknmRcX5Zw/+fD/MT8aUxYlG8l1bwIP3VTH+CT/nD+X/AMq1vuZIpukiE+BU+q9P9LH3he3ReFFUnG+08LrHJKQOxhKPstf7qetk8p8iELioQ3UWTosPFDofSKnLpprjc2siZaVFNmxtvwYpbwSK1uK8GX5ynUePCnOoNNbMoFFFFIAooooAKKKKACiiigAooooAKKKKACig1i9AGaKxei9AGaKKKACoBvhygrCWiwlnkFw0nFUPWFH67eod9IN/98mdjhMKTxyyOt7s3+WhHV1E+akG727ixAPKA0nUOIT8W7668WBd6f8ABHJkrgbMHsGfFPzuJdhm1u2rsO6/kj/61SjAbLihHvaAH5XFj5zSyiuqzlcmwooopGQooooAKS47Z0UwtIgbv4MPA8aVUUDIbj93JYG53Cuxy6ixyuvgR5VSndHlDDkRYyytwWXgGPC0g/VPfw8KU0xbwbvLMC6WWT0B+5u/vpTjGaqRWGVotgGs1VG4m97YdxhcUTkvlRm4xNfyWPyOzs8OFrCuDJjcHTOuMrRmiisXqYzNFYvRegDNFFFABRRRQAUUUUAN+8MzJg8Q6EhlhlZSOIZUYgjwNc/jfbaH7XL6V/Cr83p+I4r6vN/TauYecHaPTXo9FBSi7RLIyRf422h+1y+lfwqzOR/bM+JTEnEStIVaMLmt0QQ17WHdVI86O0ekVb/IQwMeLsf14vZeq9VjisTaSFB7lp1CeUnec4eLmIjaWUG5HGOPgT3E6gec9lS/G4pYo3kc2VFLMe4C9UpgM2PxzzyjS+dh1AcEj9A9R7a4enx6nb4RrJKkI8FKcGyO0YZ2XMAbjKh00/eP3VMsBtZJcujIWF1DC2btykaHw491bcds2OXKWHSXyHGjKeOnn6jSFtmukZX3uVMxYoVIZiTckMWIDcTwAv2V3N2cjaY80U04ZSVvh5W04xSdKx+S1+mh8/ppQNpWHTimU9fQLgedL6VkzQurRjMUIwNCzMbKq2uxsT16DQE3r3BOrqGQhgeBFNm047zpnJClSIzwXnNSQ56rgD1jrNwEaDtiXNcquW9jdXCA3tbnb2ve4vltccdRTthMWHuLMrL5Sta4vwOmhB7RSHnFGBN7ALEykaaMqlSPHNXjYWHs8jA3UKkflFhmW5fITrlBa3HjemMeaK8yyBQWYgAcSTYDzmkTbVUjoJK/ZaNrH+IiwHfSEL6QbQ2qsVwAXZRchbWUdWdibL9/dWmeMhC+ImZf3YzlAv8AqggZnPVx81afyY8kWXLHEhIYJZmcEG4LMGHS9PnpjSRFsfiHxcpsgDhSbAG5Ci5Vu09h09dWFyY7zGVPcsp6cY97J4vGP1fFfu8KTYPZyRsX8qRvKkPlN/YDuFRXbkLYPFpiIdLtnXsDjyl8CD6CazkipxorCdMvGq95YNsz4aLDnDytGWdwxW2oCggG4qb7Kx6zwxyp5LqGHdfiD3g6VXPLswEOFv8A5knsiuPp4/upM6ZcEA/xttD9rl/0/hR/jbaH7XL6V/Co7zo7R6RRzg7R6a9f2UPdX8EbZ0/uxO0mBwruSzvBCzMeLM0akk95Jpzpn3OP/wDOwf1aD+klPFeHPvMugooorIwooooAwwuLGtXuVPkL9kfhWra2L5nDzSgZjHG75b2zZFLWv1XtVV/nlk/Y0/nn/aquPDPJ3UJyS5LZ9yp8hfsj8K9xxKvkgDwAH3VUf55ZP2NP57f7VTLcDfBtpLMzQiLmyoFnL5swJ61FuFan0+SCuS2+YlJMRcrW0+bwqQqbGVul9Gmp9LZfXTJuthOawoJ0LXdvDqHo/vSTlMmM200iHBVjQfOc5ifQy+ipFzYy5baWtbuta1dWKOnGjmzPcZF3qiJsFc31HkDTtN2089qXe75DYLCbkXGZ41HqJJ8wNJMHu/zRcJM4Vv1bKbD+K+vfalcexoQtigY/KbVtOw/q+AsKpsSdCfFYWRjmaJM3yo5GRwO5rC/ga1n3Wgve634ECSRV7dMobw4+NLfyYvDnJrdnON9/H10fkpPlzfzpf/aiwsa0wazMbSxZzqbQlHv2kZwQa3z4adYwjsJU4EiIO5HUWDNY+IufvrdithxsLkyEi5UmWQlTbQi7aVq2ZtJljQT3OZFZXCk3uNVfLezA3F+ugdiDFYOPmciCUMARzZRryOynK7KOjpqb9wpbFHiCpSI5EAAVpEVWHcoQ289hTmmMDIXRXa2lspVjw4B7X40g2rtYiJubSQPawLIVC30uSdCderrtQFsRyYQRsM8sbyCxylJJWv1Gxc+m1Kf+rcAkWUHyVIjkcduuYL4XBpTBsSJQLqc1hmOZrsbakm+tbfyTF2H7b/jRYWJMPg5A2fm1zDyTLK0jDwNiF81b22hIt80BuONpI8vpZgQPECvf5LXhzk1uznG++9/XWH2PCRbmwO8aN9rj6aBWhubelFYqyHTiVZWBHaDfWlO8MAnwjFdTlEid5Av6xceek8260ZCjnJMq36PR4E3IFlFqe0QBQoGgAAHcNLUbA2lwI+RPbBeGbDsbmNucTuSTiPMwJ/iqyZIlbygD4gH76o/k+kOG24YuCuZYv4T008/RX0mrH3+3ubZyQssQl5xmUguUy5QDfRTfjXL1GJvLUfPc7YS7JJvcqfIX7I/Cj3KnyF+yPwqpvzyyfsafzz/tUfnlk/Y0/nH/AG6z+kzen3Qa4lvKLCw4VmmvCbZU4GPFy2jVoUmfW4QMgYi9tbXtw1plwu/+HZk5yPEQJIQI5Zoykbk8Bmuct+q9RWOT4Rq0S6im6baoXFRYfKSZI3kDXFgIyot58wpxrLVDCiiikA170/EcV9Xm/ptXMYrpzen4jivq839Nq5jFel0PdZLIZq3OQr4PF/Pi9l6qOrc5Cvg8X8+L2Xq3V+E/oKHI1bQOfbch42lP+lbf2qWVEXFttS3/AM2T1g1Lqmu6vkc+TvBRRRQTCiiigAphgHNYwqPJbS3yc4eSw7syt9rup+pCg/6p/oo/Tnkt6qY0LiaYWPPYiJ7WRicva6xXYMewFspHh307YiYjMAhsELZ+jluL9Hje/XwtTfgl6eFXqWBn8biNLeuhDQ8UUUXpGQrBNYJooAKKKKYECxb81t2Fu2WE/bsv96lXLp8DhfpJPZFRLbovtqAD/Nw3qdCfVUt5dfgcL9JJ7IpS8WB1w7hUNFFFdpkv/wDJTYvYEUCEBnwcAW/DMI42UHuJAFSVsOJYck6KQyASRnpLqNV7xeke5/6Owf1aD+klO9eFOTtr4s6EQnY+7k+G2jHZucwccUqwljd4s5Q80xOrAW6J7NOqptWLVmsym5O2CVBRRRWRjXvT8RxX1eb+m1cxiunN6fiOK+rzf02rmMV6XQ91kshmrc5Cvg8X8+L2Xqo6t3kK+Dxfz4vZerdX4T+gockf3qcwbfa56LSRt5pFUXHnJqa3qN8t+zyuIw+IX9ZTGT+9GSy+pj6BT1s7FCWGOQfrqD5yNfXU4vVjiyOZUxXeivNFBE9UV5ooA9U24KdXxM+U3yCNCe8ZyR662bVxDJGcnlsQifPc2BPcNSfCkmwsOsZnUcFdVuevLEhLE9ZJYkntp0NcCjar5skQawkYq5HHKEZiB2XAHppPj8WsOJiJBCGJ0JHBBnisx/dvYd16YYcSTjZcSB0EVGy24wvmQyW+VZQ3bapHiArYiIaMrQyg9YKkxekGtVQ+ByvRTdsclQ8LEkxNZSeJjYXQnzXX+GnGsmWFFFFABRRWrFTiNGduCqWPgBegCFYBef3gjA1AmHoiS59ampPy6fA4X6ST2RTPyOYEzY+bEt+orH/yTH/1z+mnjl1+Bwv0knsisSf+RFeiOyKqBUNFFFd5g6S3axSRbLwskrqiLhYCzMQFUc0mpJ4Uf4y2f+24b+cn41r2DgUn2RhopBdJMJCrDuMK+utmzd1MLHEiPBBIyqFMhgiBewtmOnGvDei3qvkvuKdn7xYSd8kGJhlexOVJFY2HE2B4a06Uhwmx8PE2aKCGNrWzJGimx6rqL2pdU5VexpBRRRSAa96fiOK+rzf02rmMV05vT8RxX1eb+m1cxivS6HuslkM1bvIV8Hi/nxey9VFVu8hXweL+fF7L1bq/Cf0FDklnKJsP3XgJEUXkT32P56A6DxUsPPVacnO0w0bQHivTTvVjdgPBjf8Aiq8aorfzY77N2iuIhFopGLp2A/8AciPjqR3Hurl6Sdp4380GWNom9FJtnY1ZolkQ3VhfwPWD3jhSmrnGFFFasTOsaM7myqLk/h2nuoAR483nw6DiGaQjsVUZbn+JhTcIjJiZ4DpHnEktv11Mcaql+wsrX7hbrpTHKY1ed0POSsqpHcZrcI4z2aksey57KxgsO0WIBdszTIxkPUHjIKhR1KFcjzdprRo04Y22nKOowIPsnh6DXhAMNi1Un3kRsE0+CMjpZWPUl1Nuy9uytg1xmfh76YvELhyT/q+6lnNBsVKrAENBGCO7PKCD439VFgE8ghxBkbRJEVC/UjoWIz9gIc691OdNez0zRy4eTpBCY7n9aNlBW/aQrWPeK27ImJUxv8JFZG/eFujIO5gL+Nx1UmJi+iiikIKifKFtPJAIQelJqe5FPX4m3rqTYzFLFG0jmyqLk/8A3E91QndXZj7W2kXkHvKEPJ2BBfJF4kj0ZjWlSWp8I3jjbLJ5K9ie5dnqWFnmPOt2gMAEXusoGnaTTBy6/A4X6ST2RVngWqsOXX4HC/SSeyK4sEnLOpM7JKolQUUUV65E6Y3P/R2D+rQf0kp2qMbP2qMLsWCcqW5vCQHKOLExoFUdlyQKTLhNsSAMcThYL682sJly/usxYXPhXhuFtu63OiyY0VF9j7UxUeJXC44RMZEZ4porhX5u2ZGRvJaxB00qUViUaGFFFFZAa96fiOK+rzf02rmMV05vT8RxX1eb+m1cxivS6HuslkM1bvIV8Hi/nxey9VFVu8hXweL+fF7L1bq/Cf0FDktKmreXYceNwzwSdY6LdaOPJceH4060V5CbTtFjnzA4mbZWLfD4gHJfpdluqWPtBH/1xVgwzK6hlIZSLgjgQakG+O6cW0Icr9GRfg5QNVPYe1T1iqdjxGK2TOYJ1uhuct+i44c5C3o/uAa9PHkWVfE5cuLzRY1NuOXnJ4Yz5KhpmHaUICA/xNm8VFesFtqGWIyq4yqLtfQp84dVIcRjGXnMQRkugigRxZnYm4LC+l2Pk8bCtJEEhXiJBJiY0XXmszufkErlVT3kMxt3V7n+Nw/RS28c0X9v70owGEESBQSTqWY8XY6sx8TSba/RMUv+W4zfMk6B9BZT5qAEHk48J1EmUfOaIofYJ9NOGG+NTduSI+b3wei4NN+1DbE5+tPcx/heSZG9Tn0U4R/G5O+GP1PJ+NNjZ4xJMMzS5WaN1AfKLlGS9nyjUggkG3YK84uQLJDiFN0YCNyOBST4NvMxA/iNOtMmKwvNtzSDNHMHAjYkBJApcFSNVU2Nx1G1qSEh7rzI4UEsQABck6AAdZqJbRxqpETzszWGUyGQrHnHEJls0lj1KD3mmCGbE45lwmGDstybE6kFrl5W4KgvoOrTia0o+ZpQsVbZ2jLtLEphsKCVLWUcM565H7FGvm1q590d3UwOGWJNW4yPaxd7anw6gOyke5G50ez4tLPMw98kt/oTsUevjUnrh6jPr7MeP7OuENKCqv5dfgcL9JJ7Iq0Kq/l1+Bwv0knsisdL4qNT4Kgooor2iB0dsLAJiNkYaGUZkfCQqw7jEnDvpDHsLaMQyQ7QVkHk89CHcDqBZWGbxNPG5/6Owf1aD+klO9eHKbUmvidFEc2Ju48c5xGKxDYifKUUlQiRITqI0HAmwuTrUjooqcpOTtjCiiikA170/EcV9Xm/ptXMYrqLbmGaXCzxpbM8UiLfQZmRgLnq1NUoOSraHZD/ADP+Nd/R5IxT1Oic02Qmrd5Cvg8X8+L2XqM/mr2h2Q/zP+NT/ku3XxGAScYgIC7IVytm0UMDfQW41XqcsJY2kxRTsnNFFFeWVCkG2tjQ4uIxToHU9uhU/KUjVT3il9FNNp2gKS3l5MsThmMmDJmj+T/3QDxBFrONOr0Uw7J3iMMijEJIebJsl7FGIIvkfUGxItcDuroumvbO72GxYtiIUk7CRZh4MLMPMa7IdY+JqyUsaZXuC3nwsvCVVPY/QPr0rO8GLTmMuZbSkRg3GUBj0iW4Cy5j42pZtPkgw73ME0kR6gwEi+sg+umCbkgxSk83PC3mdCfML/fV45cL3sl7FpnrbGMQzrldWWRYwzKc4RYpc92y3tcMQO+t0m0ELc6uJgElipUmyMgYlVN+kra+UPRSBOS7aC3yyRi/G0ji/ebCt8fJJi3PvmIiHf03PoIH31r2mL3g9kxUu9+Gyku2VgbFR0rntUroy99Rzbm9wnAjhhvr0S+rXNx0VU9YJHE8eFTXZnJBAtjPPJIesKBGp9bH11NdibtYXCD/AKeFEPyvKc+LNdvXUpdTij3dzUcBUu7/ACdYvGMsmKJhjsPKHvhXqVEtZB42t2Vb2wdgwYOLm8OgUdZ4s57WY6k050VyZc88nPHoWUUgoooqJoKq/l1+Bwv0knsirQqD8qG7E+PjgXDhCUZi2ZsujKALaG9W6eSjkTZmXBRFFTf81e0OyH+Z/wAax+avaHZD/M/4163t8fvIlpZZsG1jhNhQzhcxjwkBVe1jGgUHuuRSZV2vh1EzyQYocZMOsfNsBxIhceUw7G409YPYgbZseExABHueOGQA3FxGqtY+I0NO2HiyIq3JygC7G5Nha5PWa8lzSul5/YtRGsDvGMTjMNzD3hkhmZ0IAYSRsgyuOKsLkEVKqY4t2IVxxxiArIUZXA8ly1umR8rS1xxp8rE3HbSCCiiisDPMhNjYXNtBe1z1C/VUf/xE69KWFUQTcySsjSHN3KIwT3W1qRGm0bKXTpHSYz9XlEEZfDWtRa8wMDb0ByWe+cAg5XsAzFRnOW0d2BXpW1BHGveO2i0UiAx3RmVM+YXDOSAAvEjhfx7jTcu6sQkV7hjfXOiPcc7JKMtxdCDIRcdVusXpbitkmTELKZGsossdlKi98zDS4Yg2vfQcLXNPs3sLcTPvREC91fKskUYYKWDmVigZQuuUMrC/XbS9xffsvbscrmPyZA8q5bNYiJytwxGW9rNlvcXpM+6sIzc2XjvzOWxLBDA+dMoYkWvbTsFLMPshUZGzMSjzOOGpnLFr9wzaU3orYNxHFvXCA/Pe9kSzxqAHkLLh3CtJ0V0HSUnqF+NKxt+G8gu/QcR+Q7F2KBwIwqkv0TfTqBPDWksG7aqXJdjmOK6gLDFujN9nILV5xO7CPe7m2ZJArKjqHSLmiSGHSBQDTqIuLUPQG4qfeTDC95RoqsbBjZXICE2HWTYdpv2Gtg27BkV8zZWbKDkk6LBspEnRvH0tOlatKbBQAgGwPMaKqqB7nbMuVQLAE9VI8dumkjE864Bd3IyowDO6vdcynKwK2zDWxNCUA3F0e8ERublVVplYuGS3MGzEXGoofePDhcxdhdsgXm5c5bLmtzeTPfL0uHDWtEu7aNnBkfKzTMAMt0M9i1jbWzDML9vXW7DbFtKJXkZ5M+YmyqDaNowoAGgAYntuT4UuwG5jaG34kiLI12aJpIrq+SS0bOBntluQpNr3sDWRtZsmHCoGlmQPlzZVVQis7E2NgCyjgTqO801yblIcvvz2WMIt1QkWieLRrXC2bNlBAza07PsfoQZZGR4Vyq4AOZcoVldToVNgbdoGtN6FwG4gwu82bE81IojAQ57kkrNzyxKtxoVbMpBt1jhS6bePDK2VpQCL36L2GV2QliFsozqVudL6ddN2K3ZsJGRjJI8LxnOQt3kkDmUso0ykCwA0Ci1K4t3ECZc7/BRRE6XPNO0mc6aszMSaHoDc3PvJhwqkuekXAAjlLXjtnugTMLXF7jhrwr0+3oVV2LdBSAWUO4AaNXDNlU5RZgb8La3pHidhv7oDxysgPPFmAUkNLzICgMCCtkJ7bgeFJsVuVEyFFkdUOmWyOLcykQsHUjMAgIbiCT20JQ82G4vxW8Ua4iGBOk8khjbR8q2ieQ2bLlZuioy3v0r1txO8EMbMsjWIcpZVdySEVzoqk6KwPXpSdN3rTRvz0mWOVpljsmXnHRka5y5rdNmtfQk9Wg3LsNBO02ZrszsRpa7xRxEcOyMHzmjsfb7huG0NurE2H0Bjm5wmTNoiRwvLnAAOYEL3cb91aMRvLGVTmemzSLHqsiBcylwx6F8pUGxtY9uhoxm7SyR4ePOwWCN4xoLsHw7QXPUCA1+HGlEmxEaXnCzcYzbS3vaSIBw6xIfQKOwG4DeTDZS3OgKMupVwCHbKrLdempOgZbjvrEu8uGUsDIbqSCAkhN1F2UAL0iBqQLkDU0nh3aUGMvK782I1juFGVIpFkANh0iSq3P7otbW6sbHXNfM3lzP1cZgQR4DqpdgNz1iduQoDdiegZBZXIdVXOcjWyscutgb2rwNvw2uSQLR2GVy5MgYhQgXMTZSdL8D2U2rudHzquZHIVcoBCXscOYCM+XMFynNlBAzEnrpQN3LFX55+dTm8r5U/7aSJqtrG6yG/DqtanUPUNxzwm1I5XdEJLJbP0XAXMAwBJW2azA2vcXpZTVhNkZMS05kYsyZCoCqrWK9N8o6bDLYE8ASKdaw68hhRRRSADVZcoe/mKwOMEMCwFOaR7ujs12ZwdVkUW6I6qs2qK5Z/0mPq8fty109JFSyU0Ym6RaHJ/tyXG4JZ5ggcu6kICq2VrDQsT66ktQjkd/RafSS+2am9SypLI0vU0uAqE8oW+smznhVIkk5xWJzMRbKQNLeNTam7amwsPiSpxEMcpW4XOobKDxteljcVK5K0DvyKs/PHP+zRfbf8KPzxz/s0X22/CnXlU3cwuHwGeDDxRvziDMqgGxvcXFR7kg2RBiZ8QuIiSUKiFQ6hrEsbkX8K71HA8byaePz1J9q6skW6vKbLi8ZFA0EahyQWDMSLKToCO6rOpnwW62DhkWSLDQo6+SyoAR1aGniuLLKDfYVFFfmFFFFSGQ/lB3y/JyxZEWSSQt0WJACKNW07yB6aa9x+UZsbiuYliSO6MUKsTdlt0TfuufNVfcoe1DjNpyc30gpEEYHWVYjTxdm9VIcXBJszaIF7vh5Ea9rZ1srcOxlJHnr0odNB46feask5OzpOitOExCyRpIhurqGU9oYXFbq80qFFFFAFUbwcqs2HxM8S4eNhE7KCXYEhTxOmlWnh3zIp7QD6Reua9+fj+M+lk+810lgvg0+av3CuvqccYwi4rn/hiLbbN1FFFchswarvfTf3E7PxJiOHjZGGaJyzDOvXcW0IOh8x66sWoxyg7tDHYRlUDnUu8R/eHFfBhp6D1VXC4KfbWwpXWxt3I3oXaGG5ywWRWyyIDfKeII7QRw89Oe3NqphcPJPIeii372PUo7ybCqE3E3iOAxoZ7iNjzcy9gv5Vu1Tr6afuV3egTzLhomBiiszkG4eUj1hQfST2V0S6X92lxyYU9h12HynYrFYiOCPCxZnYC+d7KP1mOnAC5q1hVd8kO7HMQe6pFtLMLIDxSK+nnawPharFqPUaNdQXBqN1uFFFFQNBVFcs/wCkx9Xj9uWr1qiuWf8ASY+rx+3LXX0XifQxk4J9yO/otPpJfbNTeoRyO/otPpJfbNTeo5/El82ajwgoooqQyCcs36M/8sf96i/IX8YxX0cftNUo5Zv0Z/5Y/wC9RfkL+MYr6OP2mrvh/qy/PQm++i46KKK4CgUx76bY9x4Gab9YLlTvkc5V9Zv4A0+VUXLdtm7w4VToo52TxN1QejMfOKrghryJGZOkRjkyw0b7RR5nRUiDSEuwALiwUanU3a/8NPfLJFC8sOIhkjcspjfKysbrqhNj2FhfupBu3yaTYzDJOJUjD3KqysTlBIDaHrpbjuSSeOJ5BPG5RWbKEYFsoJyjXibV6Ep4/a6tXG1E6dcEu5Htsc9gOZJ6WHbL/wCNrlPN5S/w1PaoHko2z7n2gik9Ccc0fnHWM/a0/iq/q4uqx6Mj+O5SDtBRRRXOaOZ9+fj+M+lk+810lgvg0+av3Cubt9xfaGM+mk+81cGG5TtnKigzPcKAfeZeIA/dr0ephKUIaVf4iUWk2TeioW3Kls0C5mfT/wDGX/1qaVwShKPeVFE0wrBrNFZGUpyv7s8xOMVGLRzG0gH6s3G/8Q18Qe2mDk+3b93YxUYe9R2eXvW+ifxH1A1ZfLV+jl+mT2XqPchPw2L+ZD7UtenDLL9O35rYk12i3kUAWAsBwHYO6vVFFeYVCiiigANV/vvydvtDFc+uIWMc2qZTGX8kub3Dj5XZ1VPzUZ3X2vJJJtDn5LpBiXRLhVEcSxq1rgC4Fybm5quKUo3KPkJ09mKdy9gHAYRYGkEhDO2YLkBzNe1rnh40/U1YTbscjouWVOcBMRdCoksMxy34HKCbGxsD2V4XauSfEiVlWKJIWBNhbOHzXPX5IrMtUm2+QQ8UUhn2rGkImfMqm1gVOcljZVCeVmJIAW16MBtRJWZLOjqASjrlbK3Bh1FdCLjr041mnyMRb37vLj8PzLOUGZWzAAno3018abNy9x02dJI6StJziqpDKBbKSbi3jUtJpkO9MACsecEbsESUo3NyMzBVCN1gk6Hgeq9bjOenSuBUrsfKKQ4/aiRMqWd5HBKogzMVW2Zj1BQWUXJ4kdteY9sRHDvPchEDl8ylWTmr5wynUEWNYpjF5qvtvcmK4vESzvipA0jXsEWyjgqi/YABUxw+2onieW5WJASZGUqrKBcuhYdJbdY0pun3hvLhkVZI+dlt75GVzx83Ixy34G6qbGxt1VTG5wdx2E6fI9bPwawxRxILKiqq+Ci1byKb8ZthI5ObCySOFDssa5iqEkBm6hcq1hxNjpSrBYpZY1kjN1YAqeFwe48Km0+WMr2bkliMxkTEyJ0y6gKpyHNmAHhVjxg2Fzc21Pae2s3ovWp5JT7zEkkZoqN70bSlixOz0jfKs2IKSCynOgjZrXIJGoHC1OeM2wkcnNhZJHy5ysaliqkkBm6hexsOJsbDSlodL4hZC9r8lUeIxEsxxEimR2cgKpAzG9hekn5m4v2qT7C1P221CMMcTm96AJLWOljlII4gg3BHEEGkx3kiDhCkwdgWjQxkNKotdk7hcXva1xfiKss+aqTFpiQeTkZiII91SagjyF66tEU1Yja4fCTTRXDIsujKQVkjBurKewjz1rwG8MbiK4kUSWCSMhVJHIvZSe3W17X6r1ic8k+9vQ0kh6opBjtrJE4jyu7kFska5iFGhY9QF9NTrQu2Ivc5xGa0QDMxIIKhSQwYHUEEEEHhap6WMQ74btrtDDiFnaMBw9wAT0QRbXxpBuTuSmznlZZWk5wKCGUC2QsdLfOp6j23EYXmOdY1PlOjLmGlmQEXYG4AIGp4Uik27mxGGiVXjMjPmWRCpZFidrrfsYLfrF9RrVFLJpcPIVK7H+ikke0IzzutuZNpL6ZeiHvr1ZSDet2FnEiK63syhhcWNmFxcHUGpUM20UUUAYNQ3YmCxEY2sVjIkkxErwZxYSXiUKRfQgsLdlTOitRlSaFRCkw8j4jBSLFi2EUjGZpmy5c8EsfRjuFNmcXKiwHC9KtpbvPNip5AzIwWBoGJvHzsfOG7oD0gLgG/UxtrrUrorXtH5fnmFEb23BLiMPBJzciSRypK8KuofRXR1Vr2Ns+YduUdtZ2JhicSZcs+URFA87EMxZgSqodQoyjUjidNL1I6KWvago0Y2PNG63tmVhfsuCL1C9pYmX8nwRGC2V8GpkzRtEVSeHK0OViWzWBAsLX14azoimyDYECOGVPJOZVzMURtekkZOVTqeAohJLkGI9umQTpcT8zkYHmACxkzCwcjphbcLWF73PCm/D7PlOzsfCYXV5PdPNqzhy/PRnJ0yxudbG541MKKFOkFDPtjAtJgjGgGfKhVb2BMZVshPUDly+ekWKxEmImwmXDyKsc2eVpAF5v3qRbLr09WAuunfUlopKVARnaZl90yZ1xJjypzIgsodtc4kcEMrXt5RC2I670u3RhePBxJKhjdAVKkhuDHUNfpA8QTr208UUOVqgoQ7V2auIUKzzJY5rxSvEToRYlCCRrw8Oyt2BwoijVAzsFFszszsdb9JmN289KKKVuqGRje3BySYrZzIjMseILSEC4ReaYZm7BcgUoZnw+KncxSSRzCNlaMZyrouQxsvEDQMDwuWvbrf6K1r2r89RURZ9mynZ86mO0krvJzVwcvOS5gl72JC8baXvTli8Kxx+HkC3RIcSpbTomRsMVHbqEb0U70Utb/AL+4UR5sDJ7mxy5TmkecoNOkGjAUjXrNJ5mlmigg5iSN1eBpGYDm41hdXJR72e5QAW11uQLVKaKesKI7tgye6ekMQYebGTmLXaTM2YSMOkotltqF1a5pLgcBKdmTQPEyveYBGYPmDyMwIa5zXDcTre9SyijXtQUNW8WEeTDkRqGZXikCaDPzUqPk10BIWwvpe1IJppJ8VhWWCRY42kLvIAhUtE6hQCbkXOpGnC16klYNJSpARbeTCucSiILriwIZ9eCRHOXt3xmSMn95KlKi3Cky4CMSmXKOcK5c2pOXTQXOg0HDjYUqocrSQBRRRWRn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" name="AutoShape 16" descr="data:image/jpeg;base64,/9j/4AAQSkZJRgABAQAAAQABAAD/2wCEAAkGBxQSEBQUEhQVFhUXFxcXFhYYGBcXGRQVFRYWGRgVFRoYHCggGBolHBcXITEiJSksLi4uHB8zODMtNygtLisBCgoKDg0OGxAQGywkICQtLSwsLCwsLSwsLCwsNDQsNCwsLCwsLCwsLCwsLCwsLCwsLCwsLCwsLCwsLCwsLCwsLP/AABEIAOAA4QMBIgACEQEDEQH/xAAcAAABBAMBAAAAAAAAAAAAAAAABAUGBwEDCAL/xABLEAACAQIDAwcFCwoFBQEBAAABAgMAEQQSIQUGMQcTIkFRYXEygZGhshQjMzRScnN0krHRFRc1QlRigpOzwRZTotPiJEOD0vBjJf/EABkBAAMBAQEAAAAAAAAAAAAAAAABAwIEBf/EAC8RAAICAQMBBQcEAwAAAAAAAAABAhEDEiExBCIyM0FRE1JhcYGh8BQjkbEkNOH/2gAMAwEAAhEDEQA/ALxooooAKKKKACiiigAooooAKKbtr7bgwq5p5FTsHFm+ao1NQHa/KgxJXCxW7Hk1J8EXh6apDFKfCE5JFn1qlxCL5TKviQPvqmJcRtPFavJKAe0iJfsrb7q1rudKxu8iXPE9Jj/arrpfVknmRcX5Zw/+fD/MT8aUxYlG8l1bwIP3VTH+CT/nD+X/AMq1vuZIpukiE+BU+q9P9LH3he3ReFFUnG+08LrHJKQOxhKPstf7qetk8p8iELioQ3UWTosPFDofSKnLpprjc2siZaVFNmxtvwYpbwSK1uK8GX5ynUePCnOoNNbMoFFFFIAooooAKKKKACiiigAooooAKKKKACig1i9AGaKxei9AGaKKKACoBvhygrCWiwlnkFw0nFUPWFH67eod9IN/98mdjhMKTxyyOt7s3+WhHV1E+akG727ixAPKA0nUOIT8W7668WBd6f8ABHJkrgbMHsGfFPzuJdhm1u2rsO6/kj/61SjAbLihHvaAH5XFj5zSyiuqzlcmwooopGQooooAKS47Z0UwtIgbv4MPA8aVUUDIbj93JYG53Cuxy6ixyuvgR5VSndHlDDkRYyytwWXgGPC0g/VPfw8KU0xbwbvLMC6WWT0B+5u/vpTjGaqRWGVotgGs1VG4m97YdxhcUTkvlRm4xNfyWPyOzs8OFrCuDJjcHTOuMrRmiisXqYzNFYvRegDNFFFABRRRQAUUUUAN+8MzJg8Q6EhlhlZSOIZUYgjwNc/jfbaH7XL6V/Cr83p+I4r6vN/TauYecHaPTXo9FBSi7RLIyRf422h+1y+lfwqzOR/bM+JTEnEStIVaMLmt0QQ17WHdVI86O0ekVb/IQwMeLsf14vZeq9VjisTaSFB7lp1CeUnec4eLmIjaWUG5HGOPgT3E6gec9lS/G4pYo3kc2VFLMe4C9UpgM2PxzzyjS+dh1AcEj9A9R7a4enx6nb4RrJKkI8FKcGyO0YZ2XMAbjKh00/eP3VMsBtZJcujIWF1DC2btykaHw491bcds2OXKWHSXyHGjKeOnn6jSFtmukZX3uVMxYoVIZiTckMWIDcTwAv2V3N2cjaY80U04ZSVvh5W04xSdKx+S1+mh8/ppQNpWHTimU9fQLgedL6VkzQurRjMUIwNCzMbKq2uxsT16DQE3r3BOrqGQhgeBFNm047zpnJClSIzwXnNSQ56rgD1jrNwEaDtiXNcquW9jdXCA3tbnb2ve4vltccdRTthMWHuLMrL5Sta4vwOmhB7RSHnFGBN7ALEykaaMqlSPHNXjYWHs8jA3UKkflFhmW5fITrlBa3HjemMeaK8yyBQWYgAcSTYDzmkTbVUjoJK/ZaNrH+IiwHfSEL6QbQ2qsVwAXZRchbWUdWdibL9/dWmeMhC+ImZf3YzlAv8AqggZnPVx81afyY8kWXLHEhIYJZmcEG4LMGHS9PnpjSRFsfiHxcpsgDhSbAG5Ci5Vu09h09dWFyY7zGVPcsp6cY97J4vGP1fFfu8KTYPZyRsX8qRvKkPlN/YDuFRXbkLYPFpiIdLtnXsDjyl8CD6CazkipxorCdMvGq95YNsz4aLDnDytGWdwxW2oCggG4qb7Kx6zwxyp5LqGHdfiD3g6VXPLswEOFv8A5knsiuPp4/upM6ZcEA/xttD9rl/0/hR/jbaH7XL6V/Co7zo7R6RRzg7R6a9f2UPdX8EbZ0/uxO0mBwruSzvBCzMeLM0akk95Jpzpn3OP/wDOwf1aD+klPFeHPvMugooorIwooooAwwuLGtXuVPkL9kfhWra2L5nDzSgZjHG75b2zZFLWv1XtVV/nlk/Y0/nn/aquPDPJ3UJyS5LZ9yp8hfsj8K9xxKvkgDwAH3VUf55ZP2NP57f7VTLcDfBtpLMzQiLmyoFnL5swJ61FuFan0+SCuS2+YlJMRcrW0+bwqQqbGVul9Gmp9LZfXTJuthOawoJ0LXdvDqHo/vSTlMmM200iHBVjQfOc5ifQy+ipFzYy5baWtbuta1dWKOnGjmzPcZF3qiJsFc31HkDTtN2089qXe75DYLCbkXGZ41HqJJ8wNJMHu/zRcJM4Vv1bKbD+K+vfalcexoQtigY/KbVtOw/q+AsKpsSdCfFYWRjmaJM3yo5GRwO5rC/ga1n3Wgve634ECSRV7dMobw4+NLfyYvDnJrdnON9/H10fkpPlzfzpf/aiwsa0wazMbSxZzqbQlHv2kZwQa3z4adYwjsJU4EiIO5HUWDNY+IufvrdithxsLkyEi5UmWQlTbQi7aVq2ZtJljQT3OZFZXCk3uNVfLezA3F+ugdiDFYOPmciCUMARzZRryOynK7KOjpqb9wpbFHiCpSI5EAAVpEVWHcoQ289hTmmMDIXRXa2lspVjw4B7X40g2rtYiJubSQPawLIVC30uSdCderrtQFsRyYQRsM8sbyCxylJJWv1Gxc+m1Kf+rcAkWUHyVIjkcduuYL4XBpTBsSJQLqc1hmOZrsbakm+tbfyTF2H7b/jRYWJMPg5A2fm1zDyTLK0jDwNiF81b22hIt80BuONpI8vpZgQPECvf5LXhzk1uznG++9/XWH2PCRbmwO8aN9rj6aBWhubelFYqyHTiVZWBHaDfWlO8MAnwjFdTlEid5Av6xceek8260ZCjnJMq36PR4E3IFlFqe0QBQoGgAAHcNLUbA2lwI+RPbBeGbDsbmNucTuSTiPMwJ/iqyZIlbygD4gH76o/k+kOG24YuCuZYv4T008/RX0mrH3+3ubZyQssQl5xmUguUy5QDfRTfjXL1GJvLUfPc7YS7JJvcqfIX7I/Cj3KnyF+yPwqpvzyyfsafzz/tUfnlk/Y0/nH/AG6z+kzen3Qa4lvKLCw4VmmvCbZU4GPFy2jVoUmfW4QMgYi9tbXtw1plwu/+HZk5yPEQJIQI5Zoykbk8Bmuct+q9RWOT4Rq0S6im6baoXFRYfKSZI3kDXFgIyot58wpxrLVDCiiikA170/EcV9Xm/ptXMYrpzen4jivq839Nq5jFel0PdZLIZq3OQr4PF/Pi9l6qOrc5Cvg8X8+L2Xq3V+E/oKHI1bQOfbch42lP+lbf2qWVEXFttS3/AM2T1g1Lqmu6vkc+TvBRRRQTCiiigAphgHNYwqPJbS3yc4eSw7syt9rup+pCg/6p/oo/Tnkt6qY0LiaYWPPYiJ7WRicva6xXYMewFspHh307YiYjMAhsELZ+jluL9Hje/XwtTfgl6eFXqWBn8biNLeuhDQ8UUUXpGQrBNYJooAKKKKYECxb81t2Fu2WE/bsv96lXLp8DhfpJPZFRLbovtqAD/Nw3qdCfVUt5dfgcL9JJ7IpS8WB1w7hUNFFFdpkv/wDJTYvYEUCEBnwcAW/DMI42UHuJAFSVsOJYck6KQyASRnpLqNV7xeke5/6Owf1aD+klO9eFOTtr4s6EQnY+7k+G2jHZucwccUqwljd4s5Q80xOrAW6J7NOqptWLVmsym5O2CVBRRRWRjXvT8RxX1eb+m1cxiunN6fiOK+rzf02rmMV6XQ91kshmrc5Cvg8X8+L2Xqo6t3kK+Dxfz4vZerdX4T+gockf3qcwbfa56LSRt5pFUXHnJqa3qN8t+zyuIw+IX9ZTGT+9GSy+pj6BT1s7FCWGOQfrqD5yNfXU4vVjiyOZUxXeivNFBE9UV5ooA9U24KdXxM+U3yCNCe8ZyR662bVxDJGcnlsQifPc2BPcNSfCkmwsOsZnUcFdVuevLEhLE9ZJYkntp0NcCjar5skQawkYq5HHKEZiB2XAHppPj8WsOJiJBCGJ0JHBBnisx/dvYd16YYcSTjZcSB0EVGy24wvmQyW+VZQ3bapHiArYiIaMrQyg9YKkxekGtVQ+ByvRTdsclQ8LEkxNZSeJjYXQnzXX+GnGsmWFFFFABRRWrFTiNGduCqWPgBegCFYBef3gjA1AmHoiS59ampPy6fA4X6ST2RTPyOYEzY+bEt+orH/yTH/1z+mnjl1+Bwv0knsisSf+RFeiOyKqBUNFFFd5g6S3axSRbLwskrqiLhYCzMQFUc0mpJ4Uf4y2f+24b+cn41r2DgUn2RhopBdJMJCrDuMK+utmzd1MLHEiPBBIyqFMhgiBewtmOnGvDei3qvkvuKdn7xYSd8kGJhlexOVJFY2HE2B4a06Uhwmx8PE2aKCGNrWzJGimx6rqL2pdU5VexpBRRRSAa96fiOK+rzf02rmMV05vT8RxX1eb+m1cxivS6HuslkM1bvIV8Hi/nxey9VFVu8hXweL+fF7L1bq/Cf0FDklnKJsP3XgJEUXkT32P56A6DxUsPPVacnO0w0bQHivTTvVjdgPBjf8Aiq8aorfzY77N2iuIhFopGLp2A/8AciPjqR3Hurl6Sdp4380GWNom9FJtnY1ZolkQ3VhfwPWD3jhSmrnGFFFasTOsaM7myqLk/h2nuoAR483nw6DiGaQjsVUZbn+JhTcIjJiZ4DpHnEktv11Mcaql+wsrX7hbrpTHKY1ed0POSsqpHcZrcI4z2aksey57KxgsO0WIBdszTIxkPUHjIKhR1KFcjzdprRo04Y22nKOowIPsnh6DXhAMNi1Un3kRsE0+CMjpZWPUl1Nuy9uytg1xmfh76YvELhyT/q+6lnNBsVKrAENBGCO7PKCD439VFgE8ghxBkbRJEVC/UjoWIz9gIc691OdNez0zRy4eTpBCY7n9aNlBW/aQrWPeK27ImJUxv8JFZG/eFujIO5gL+Nx1UmJi+iiikIKifKFtPJAIQelJqe5FPX4m3rqTYzFLFG0jmyqLk/8A3E91QndXZj7W2kXkHvKEPJ2BBfJF4kj0ZjWlSWp8I3jjbLJ5K9ie5dnqWFnmPOt2gMAEXusoGnaTTBy6/A4X6ST2RVngWqsOXX4HC/SSeyK4sEnLOpM7JKolQUUUV65E6Y3P/R2D+rQf0kp2qMbP2qMLsWCcqW5vCQHKOLExoFUdlyQKTLhNsSAMcThYL682sJly/usxYXPhXhuFtu63OiyY0VF9j7UxUeJXC44RMZEZ4porhX5u2ZGRvJaxB00qUViUaGFFFFZAa96fiOK+rzf02rmMV05vT8RxX1eb+m1cxivS6HuslkM1bvIV8Hi/nxey9VFVu8hXweL+fF7L1bq/Cf0FDktKmreXYceNwzwSdY6LdaOPJceH4060V5CbTtFjnzA4mbZWLfD4gHJfpdluqWPtBH/1xVgwzK6hlIZSLgjgQakG+O6cW0Icr9GRfg5QNVPYe1T1iqdjxGK2TOYJ1uhuct+i44c5C3o/uAa9PHkWVfE5cuLzRY1NuOXnJ4Yz5KhpmHaUICA/xNm8VFesFtqGWIyq4yqLtfQp84dVIcRjGXnMQRkugigRxZnYm4LC+l2Pk8bCtJEEhXiJBJiY0XXmszufkErlVT3kMxt3V7n+Nw/RS28c0X9v70owGEESBQSTqWY8XY6sx8TSba/RMUv+W4zfMk6B9BZT5qAEHk48J1EmUfOaIofYJ9NOGG+NTduSI+b3wei4NN+1DbE5+tPcx/heSZG9Tn0U4R/G5O+GP1PJ+NNjZ4xJMMzS5WaN1AfKLlGS9nyjUggkG3YK84uQLJDiFN0YCNyOBST4NvMxA/iNOtMmKwvNtzSDNHMHAjYkBJApcFSNVU2Nx1G1qSEh7rzI4UEsQABck6AAdZqJbRxqpETzszWGUyGQrHnHEJls0lj1KD3mmCGbE45lwmGDstybE6kFrl5W4KgvoOrTia0o+ZpQsVbZ2jLtLEphsKCVLWUcM565H7FGvm1q590d3UwOGWJNW4yPaxd7anw6gOyke5G50ez4tLPMw98kt/oTsUevjUnrh6jPr7MeP7OuENKCqv5dfgcL9JJ7Iq0Kq/l1+Bwv0knsisdL4qNT4Kgooor2iB0dsLAJiNkYaGUZkfCQqw7jEnDvpDHsLaMQyQ7QVkHk89CHcDqBZWGbxNPG5/6Owf1aD+klO9eHKbUmvidFEc2Ju48c5xGKxDYifKUUlQiRITqI0HAmwuTrUjooqcpOTtjCiiikA170/EcV9Xm/ptXMYrqLbmGaXCzxpbM8UiLfQZmRgLnq1NUoOSraHZD/ADP+Nd/R5IxT1Oic02Qmrd5Cvg8X8+L2XqM/mr2h2Q/zP+NT/ku3XxGAScYgIC7IVytm0UMDfQW41XqcsJY2kxRTsnNFFFeWVCkG2tjQ4uIxToHU9uhU/KUjVT3il9FNNp2gKS3l5MsThmMmDJmj+T/3QDxBFrONOr0Uw7J3iMMijEJIebJsl7FGIIvkfUGxItcDuroumvbO72GxYtiIUk7CRZh4MLMPMa7IdY+JqyUsaZXuC3nwsvCVVPY/QPr0rO8GLTmMuZbSkRg3GUBj0iW4Cy5j42pZtPkgw73ME0kR6gwEi+sg+umCbkgxSk83PC3mdCfML/fV45cL3sl7FpnrbGMQzrldWWRYwzKc4RYpc92y3tcMQO+t0m0ELc6uJgElipUmyMgYlVN+kra+UPRSBOS7aC3yyRi/G0ji/ebCt8fJJi3PvmIiHf03PoIH31r2mL3g9kxUu9+Gyku2VgbFR0rntUroy99Rzbm9wnAjhhvr0S+rXNx0VU9YJHE8eFTXZnJBAtjPPJIesKBGp9bH11NdibtYXCD/AKeFEPyvKc+LNdvXUpdTij3dzUcBUu7/ACdYvGMsmKJhjsPKHvhXqVEtZB42t2Vb2wdgwYOLm8OgUdZ4s57WY6k050VyZc88nPHoWUUgoooqJoKq/l1+Bwv0knsirQqD8qG7E+PjgXDhCUZi2ZsujKALaG9W6eSjkTZmXBRFFTf81e0OyH+Z/wAax+avaHZD/M/4163t8fvIlpZZsG1jhNhQzhcxjwkBVe1jGgUHuuRSZV2vh1EzyQYocZMOsfNsBxIhceUw7G409YPYgbZseExABHueOGQA3FxGqtY+I0NO2HiyIq3JygC7G5Nha5PWa8lzSul5/YtRGsDvGMTjMNzD3hkhmZ0IAYSRsgyuOKsLkEVKqY4t2IVxxxiArIUZXA8ly1umR8rS1xxp8rE3HbSCCiiisDPMhNjYXNtBe1z1C/VUf/xE69KWFUQTcySsjSHN3KIwT3W1qRGm0bKXTpHSYz9XlEEZfDWtRa8wMDb0ByWe+cAg5XsAzFRnOW0d2BXpW1BHGveO2i0UiAx3RmVM+YXDOSAAvEjhfx7jTcu6sQkV7hjfXOiPcc7JKMtxdCDIRcdVusXpbitkmTELKZGsossdlKi98zDS4Yg2vfQcLXNPs3sLcTPvREC91fKskUYYKWDmVigZQuuUMrC/XbS9xffsvbscrmPyZA8q5bNYiJytwxGW9rNlvcXpM+6sIzc2XjvzOWxLBDA+dMoYkWvbTsFLMPshUZGzMSjzOOGpnLFr9wzaU3orYNxHFvXCA/Pe9kSzxqAHkLLh3CtJ0V0HSUnqF+NKxt+G8gu/QcR+Q7F2KBwIwqkv0TfTqBPDWksG7aqXJdjmOK6gLDFujN9nILV5xO7CPe7m2ZJArKjqHSLmiSGHSBQDTqIuLUPQG4qfeTDC95RoqsbBjZXICE2HWTYdpv2Gtg27BkV8zZWbKDkk6LBspEnRvH0tOlatKbBQAgGwPMaKqqB7nbMuVQLAE9VI8dumkjE864Bd3IyowDO6vdcynKwK2zDWxNCUA3F0e8ERublVVplYuGS3MGzEXGoofePDhcxdhdsgXm5c5bLmtzeTPfL0uHDWtEu7aNnBkfKzTMAMt0M9i1jbWzDML9vXW7DbFtKJXkZ5M+YmyqDaNowoAGgAYntuT4UuwG5jaG34kiLI12aJpIrq+SS0bOBntluQpNr3sDWRtZsmHCoGlmQPlzZVVQis7E2NgCyjgTqO801yblIcvvz2WMIt1QkWieLRrXC2bNlBAza07PsfoQZZGR4Vyq4AOZcoVldToVNgbdoGtN6FwG4gwu82bE81IojAQ57kkrNzyxKtxoVbMpBt1jhS6bePDK2VpQCL36L2GV2QliFsozqVudL6ddN2K3ZsJGRjJI8LxnOQt3kkDmUso0ykCwA0Ci1K4t3ECZc7/BRRE6XPNO0mc6aszMSaHoDc3PvJhwqkuekXAAjlLXjtnugTMLXF7jhrwr0+3oVV2LdBSAWUO4AaNXDNlU5RZgb8La3pHidhv7oDxysgPPFmAUkNLzICgMCCtkJ7bgeFJsVuVEyFFkdUOmWyOLcykQsHUjMAgIbiCT20JQ82G4vxW8Ua4iGBOk8khjbR8q2ieQ2bLlZuioy3v0r1txO8EMbMsjWIcpZVdySEVzoqk6KwPXpSdN3rTRvz0mWOVpljsmXnHRka5y5rdNmtfQk9Wg3LsNBO02ZrszsRpa7xRxEcOyMHzmjsfb7huG0NurE2H0Bjm5wmTNoiRwvLnAAOYEL3cb91aMRvLGVTmemzSLHqsiBcylwx6F8pUGxtY9uhoxm7SyR4ePOwWCN4xoLsHw7QXPUCA1+HGlEmxEaXnCzcYzbS3vaSIBw6xIfQKOwG4DeTDZS3OgKMupVwCHbKrLdempOgZbjvrEu8uGUsDIbqSCAkhN1F2UAL0iBqQLkDU0nh3aUGMvK782I1juFGVIpFkANh0iSq3P7otbW6sbHXNfM3lzP1cZgQR4DqpdgNz1iduQoDdiegZBZXIdVXOcjWyscutgb2rwNvw2uSQLR2GVy5MgYhQgXMTZSdL8D2U2rudHzquZHIVcoBCXscOYCM+XMFynNlBAzEnrpQN3LFX55+dTm8r5U/7aSJqtrG6yG/DqtanUPUNxzwm1I5XdEJLJbP0XAXMAwBJW2azA2vcXpZTVhNkZMS05kYsyZCoCqrWK9N8o6bDLYE8ASKdaw68hhRRRSADVZcoe/mKwOMEMCwFOaR7ujs12ZwdVkUW6I6qs2qK5Z/0mPq8fty109JFSyU0Ym6RaHJ/tyXG4JZ5ggcu6kICq2VrDQsT66ktQjkd/RafSS+2am9SypLI0vU0uAqE8oW+smznhVIkk5xWJzMRbKQNLeNTam7amwsPiSpxEMcpW4XOobKDxteljcVK5K0DvyKs/PHP+zRfbf8KPzxz/s0X22/CnXlU3cwuHwGeDDxRvziDMqgGxvcXFR7kg2RBiZ8QuIiSUKiFQ6hrEsbkX8K71HA8byaePz1J9q6skW6vKbLi8ZFA0EahyQWDMSLKToCO6rOpnwW62DhkWSLDQo6+SyoAR1aGniuLLKDfYVFFfmFFFFSGQ/lB3y/JyxZEWSSQt0WJACKNW07yB6aa9x+UZsbiuYliSO6MUKsTdlt0TfuufNVfcoe1DjNpyc30gpEEYHWVYjTxdm9VIcXBJszaIF7vh5Ea9rZ1srcOxlJHnr0odNB46feask5OzpOitOExCyRpIhurqGU9oYXFbq80qFFFFAFUbwcqs2HxM8S4eNhE7KCXYEhTxOmlWnh3zIp7QD6Reua9+fj+M+lk+810lgvg0+av3CuvqccYwi4rn/hiLbbN1FFFchswarvfTf3E7PxJiOHjZGGaJyzDOvXcW0IOh8x66sWoxyg7tDHYRlUDnUu8R/eHFfBhp6D1VXC4KfbWwpXWxt3I3oXaGG5ywWRWyyIDfKeII7QRw89Oe3NqphcPJPIeii372PUo7ybCqE3E3iOAxoZ7iNjzcy9gv5Vu1Tr6afuV3egTzLhomBiiszkG4eUj1hQfST2V0S6X92lxyYU9h12HynYrFYiOCPCxZnYC+d7KP1mOnAC5q1hVd8kO7HMQe6pFtLMLIDxSK+nnawPharFqPUaNdQXBqN1uFFFFQNBVFcs/wCkx9Xj9uWr1qiuWf8ASY+rx+3LXX0XifQxk4J9yO/otPpJfbNTeoRyO/otPpJfbNTeo5/El82ajwgoooqQyCcs36M/8sf96i/IX8YxX0cftNUo5Zv0Z/5Y/wC9RfkL+MYr6OP2mrvh/qy/PQm++i46KKK4CgUx76bY9x4Gab9YLlTvkc5V9Zv4A0+VUXLdtm7w4VToo52TxN1QejMfOKrghryJGZOkRjkyw0b7RR5nRUiDSEuwALiwUanU3a/8NPfLJFC8sOIhkjcspjfKysbrqhNj2FhfupBu3yaTYzDJOJUjD3KqysTlBIDaHrpbjuSSeOJ5BPG5RWbKEYFsoJyjXibV6Ep4/a6tXG1E6dcEu5Htsc9gOZJ6WHbL/wCNrlPN5S/w1PaoHko2z7n2gik9Ccc0fnHWM/a0/iq/q4uqx6Mj+O5SDtBRRRXOaOZ9+fj+M+lk+810lgvg0+av3Cubt9xfaGM+mk+81cGG5TtnKigzPcKAfeZeIA/dr0ephKUIaVf4iUWk2TeioW3Kls0C5mfT/wDGX/1qaVwShKPeVFE0wrBrNFZGUpyv7s8xOMVGLRzG0gH6s3G/8Q18Qe2mDk+3b93YxUYe9R2eXvW+ifxH1A1ZfLV+jl+mT2XqPchPw2L+ZD7UtenDLL9O35rYk12i3kUAWAsBwHYO6vVFFeYVCiiigANV/vvydvtDFc+uIWMc2qZTGX8kub3Dj5XZ1VPzUZ3X2vJJJtDn5LpBiXRLhVEcSxq1rgC4Fybm5quKUo3KPkJ09mKdy9gHAYRYGkEhDO2YLkBzNe1rnh40/U1YTbscjouWVOcBMRdCoksMxy34HKCbGxsD2V4XauSfEiVlWKJIWBNhbOHzXPX5IrMtUm2+QQ8UUhn2rGkImfMqm1gVOcljZVCeVmJIAW16MBtRJWZLOjqASjrlbK3Bh1FdCLjr041mnyMRb37vLj8PzLOUGZWzAAno3018abNy9x02dJI6StJziqpDKBbKSbi3jUtJpkO9MACsecEbsESUo3NyMzBVCN1gk6Hgeq9bjOenSuBUrsfKKQ4/aiRMqWd5HBKogzMVW2Zj1BQWUXJ4kdteY9sRHDvPchEDl8ylWTmr5wynUEWNYpjF5qvtvcmK4vESzvipA0jXsEWyjgqi/YABUxw+2onieW5WJASZGUqrKBcuhYdJbdY0pun3hvLhkVZI+dlt75GVzx83Ixy34G6qbGxt1VTG5wdx2E6fI9bPwawxRxILKiqq+Ci1byKb8ZthI5ObCySOFDssa5iqEkBm6hcq1hxNjpSrBYpZY1kjN1YAqeFwe48Km0+WMr2bkliMxkTEyJ0y6gKpyHNmAHhVjxg2Fzc21Pae2s3ovWp5JT7zEkkZoqN70bSlixOz0jfKs2IKSCynOgjZrXIJGoHC1OeM2wkcnNhZJHy5ysaliqkkBm6hexsOJsbDSlodL4hZC9r8lUeIxEsxxEimR2cgKpAzG9hekn5m4v2qT7C1P221CMMcTm96AJLWOljlII4gg3BHEEGkx3kiDhCkwdgWjQxkNKotdk7hcXva1xfiKss+aqTFpiQeTkZiII91SagjyF66tEU1Yja4fCTTRXDIsujKQVkjBurKewjz1rwG8MbiK4kUSWCSMhVJHIvZSe3W17X6r1ic8k+9vQ0kh6opBjtrJE4jyu7kFska5iFGhY9QF9NTrQu2Ivc5xGa0QDMxIIKhSQwYHUEEEEHhap6WMQ74btrtDDiFnaMBw9wAT0QRbXxpBuTuSmznlZZWk5wKCGUC2QsdLfOp6j23EYXmOdY1PlOjLmGlmQEXYG4AIGp4Uik27mxGGiVXjMjPmWRCpZFidrrfsYLfrF9RrVFLJpcPIVK7H+ikke0IzzutuZNpL6ZeiHvr1ZSDet2FnEiK63syhhcWNmFxcHUGpUM20UUUAYNQ3YmCxEY2sVjIkkxErwZxYSXiUKRfQgsLdlTOitRlSaFRCkw8j4jBSLFi2EUjGZpmy5c8EsfRjuFNmcXKiwHC9KtpbvPNip5AzIwWBoGJvHzsfOG7oD0gLgG/UxtrrUrorXtH5fnmFEb23BLiMPBJzciSRypK8KuofRXR1Vr2Ns+YduUdtZ2JhicSZcs+URFA87EMxZgSqodQoyjUjidNL1I6KWvago0Y2PNG63tmVhfsuCL1C9pYmX8nwRGC2V8GpkzRtEVSeHK0OViWzWBAsLX14azoimyDYECOGVPJOZVzMURtekkZOVTqeAohJLkGI9umQTpcT8zkYHmACxkzCwcjphbcLWF73PCm/D7PlOzsfCYXV5PdPNqzhy/PRnJ0yxudbG541MKKFOkFDPtjAtJgjGgGfKhVb2BMZVshPUDly+ekWKxEmImwmXDyKsc2eVpAF5v3qRbLr09WAuunfUlopKVARnaZl90yZ1xJjypzIgsodtc4kcEMrXt5RC2I670u3RhePBxJKhjdAVKkhuDHUNfpA8QTr208UUOVqgoQ7V2auIUKzzJY5rxSvEToRYlCCRrw8Oyt2BwoijVAzsFFszszsdb9JmN289KKKVuqGRje3BySYrZzIjMseILSEC4ReaYZm7BcgUoZnw+KncxSSRzCNlaMZyrouQxsvEDQMDwuWvbrf6K1r2r89RURZ9mynZ86mO0krvJzVwcvOS5gl72JC8baXvTli8Kxx+HkC3RIcSpbTomRsMVHbqEb0U70Utb/AL+4UR5sDJ7mxy5TmkecoNOkGjAUjXrNJ5mlmigg5iSN1eBpGYDm41hdXJR72e5QAW11uQLVKaKesKI7tgye6ekMQYebGTmLXaTM2YSMOkotltqF1a5pLgcBKdmTQPEyveYBGYPmDyMwIa5zXDcTre9SyijXtQUNW8WEeTDkRqGZXikCaDPzUqPk10BIWwvpe1IJppJ8VhWWCRY42kLvIAhUtE6hQCbkXOpGnC16klYNJSpARbeTCucSiILriwIZ9eCRHOXt3xmSMn95KlKi3Cky4CMSmXKOcK5c2pOXTQXOg0HDjYUqocrSQBRRRWR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72" y="4065333"/>
            <a:ext cx="2286000" cy="2000250"/>
          </a:xfrm>
          <a:prstGeom prst="rect">
            <a:avLst/>
          </a:prstGeom>
        </p:spPr>
      </p:pic>
      <p:sp>
        <p:nvSpPr>
          <p:cNvPr id="14" name="AutoShape 18" descr="http://3.bp.blogspot.com/-CQGpkX6fuWo/U2WDS9R0IwI/AAAAAAAABss/yuzIs_2lyV4/s1600/IOI2014-logo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2" name="Picture 12" descr="http://olympiads.win.tue.nl/ioi/ioi2006/logoIOILigero01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3" y="3906205"/>
            <a:ext cx="2406278" cy="31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http://www.ioinformatics.org/images/ioi20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" y="1334792"/>
            <a:ext cx="38957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003" y="4125152"/>
            <a:ext cx="2143125" cy="21336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687" y="4353752"/>
            <a:ext cx="1905000" cy="1905000"/>
          </a:xfrm>
          <a:prstGeom prst="rect">
            <a:avLst/>
          </a:prstGeom>
        </p:spPr>
      </p:pic>
      <p:pic>
        <p:nvPicPr>
          <p:cNvPr id="33" name="Picture 20" descr="https://encrypted-tbn3.gstatic.com/images?q=tbn:ANd9GcTK-dzBeNe5P6BL_5s24FhvjEp17qe2fOWBKxZjSrPpdnbgihx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41" y="1569910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734539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¿</a:t>
            </a:r>
            <a:r>
              <a:rPr lang="es-MX" sz="3500" b="1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Qué buscan?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7</a:t>
            </a:fld>
            <a:endParaRPr lang="es-MX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916832"/>
            <a:ext cx="2628900" cy="1743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69" y="1417638"/>
            <a:ext cx="2143125" cy="21431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4221088"/>
            <a:ext cx="2520280" cy="10081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3430513"/>
            <a:ext cx="2143125" cy="21431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450" y="3135635"/>
            <a:ext cx="2838450" cy="1609725"/>
          </a:xfrm>
          <a:prstGeom prst="rect">
            <a:avLst/>
          </a:prstGeom>
        </p:spPr>
      </p:pic>
      <p:pic>
        <p:nvPicPr>
          <p:cNvPr id="3080" name="Picture 8" descr="https://upload.wikimedia.org/wikipedia/commons/thumb/c/c9/Intel-logo.svg/245px-Intel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62" y="4463574"/>
            <a:ext cx="23336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01318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ACM - ICPC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8</a:t>
            </a:fld>
            <a:endParaRPr lang="es-MX"/>
          </a:p>
        </p:txBody>
      </p:sp>
      <p:pic>
        <p:nvPicPr>
          <p:cNvPr id="1026" name="Picture 2" descr="http://asmarterplanet.com/studentsfor/files/2013/05/ACM-Log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3456384" cy="32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fficial greetings to the ACM ICPC 2014 Champ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04824"/>
            <a:ext cx="4267858" cy="21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3317277" y="4753078"/>
            <a:ext cx="5826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St. Petersburg State University (gold medal, World Champion)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>Moscow </a:t>
            </a:r>
            <a:r>
              <a:rPr lang="en-US" b="0" dirty="0"/>
              <a:t>State University (gold medal, 2nd prize)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>Peking </a:t>
            </a:r>
            <a:r>
              <a:rPr lang="en-US" b="0" dirty="0"/>
              <a:t>University (gold medal, 3rd prize)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70600345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500" b="1" dirty="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ACM – ICPC (UV)</a:t>
            </a:r>
            <a:endParaRPr lang="es-MX" sz="3500" b="1" dirty="0">
              <a:solidFill>
                <a:schemeClr val="tx2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				Regional ICPC UAQ 2009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2EF32-4D16-4E3B-82F1-E0A41C1218E5}" type="slidenum">
              <a:rPr lang="es-MX" smtClean="0"/>
              <a:pPr/>
              <a:t>9</a:t>
            </a:fld>
            <a:endParaRPr lang="es-MX"/>
          </a:p>
        </p:txBody>
      </p:sp>
      <p:pic>
        <p:nvPicPr>
          <p:cNvPr id="1026" name="Picture 2" descr="http://asmarterplanet.com/studentsfor/files/2013/05/ACM-Log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3456384" cy="32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32" y="2040791"/>
            <a:ext cx="4397031" cy="32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83996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iseño planeacion 200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20150</TotalTime>
  <Words>324</Words>
  <Application>Microsoft Office PowerPoint</Application>
  <PresentationFormat>Presentación en pantalla (4:3)</PresentationFormat>
  <Paragraphs>114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ＭＳ Ｐゴシック</vt:lpstr>
      <vt:lpstr>Arial</vt:lpstr>
      <vt:lpstr>Calibri</vt:lpstr>
      <vt:lpstr>Times New Roman</vt:lpstr>
      <vt:lpstr>Diseño planeacion 2008</vt:lpstr>
      <vt:lpstr>Presentación de PowerPoint</vt:lpstr>
      <vt:lpstr>¿Qué hacemos aquí?</vt:lpstr>
      <vt:lpstr>Programar…</vt:lpstr>
      <vt:lpstr>Ejemplos…</vt:lpstr>
      <vt:lpstr>Programar…</vt:lpstr>
      <vt:lpstr>IOI International Olympiad in Informatics</vt:lpstr>
      <vt:lpstr>¿Qué buscan?</vt:lpstr>
      <vt:lpstr>ACM - ICPC</vt:lpstr>
      <vt:lpstr>ACM – ICPC (UV)</vt:lpstr>
      <vt:lpstr>Regional ISTEM Querétaro 2012</vt:lpstr>
      <vt:lpstr>Regional ISTEM Querétaro 2013</vt:lpstr>
      <vt:lpstr>Selectivo BUAP Puebla 2014</vt:lpstr>
      <vt:lpstr>Regional ITESO Guadalajara 2014</vt:lpstr>
      <vt:lpstr>¿Qué haremos hoy?...</vt:lpstr>
      <vt:lpstr>Ejemplos de problemas…</vt:lpstr>
      <vt:lpstr>Presentación de PowerPoint</vt:lpstr>
    </vt:vector>
  </TitlesOfParts>
  <Company>Universidad Veracruzana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Universidad Veracruzana</dc:creator>
  <cp:lastModifiedBy>ANGEL SANCHEZ</cp:lastModifiedBy>
  <cp:revision>1445</cp:revision>
  <dcterms:created xsi:type="dcterms:W3CDTF">2002-11-18T17:52:33Z</dcterms:created>
  <dcterms:modified xsi:type="dcterms:W3CDTF">2015-10-12T04:58:12Z</dcterms:modified>
</cp:coreProperties>
</file>